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8.xml" ContentType="application/vnd.openxmlformats-officedocument.presentationml.tags+xml"/>
  <Override PartName="/ppt/notesSlides/notesSlide20.xml" ContentType="application/vnd.openxmlformats-officedocument.presentationml.notesSlide+xml"/>
  <Override PartName="/ppt/tags/tag1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32"/>
  </p:notesMasterIdLst>
  <p:sldIdLst>
    <p:sldId id="257" r:id="rId5"/>
    <p:sldId id="260" r:id="rId6"/>
    <p:sldId id="287" r:id="rId7"/>
    <p:sldId id="288" r:id="rId8"/>
    <p:sldId id="261" r:id="rId9"/>
    <p:sldId id="299" r:id="rId10"/>
    <p:sldId id="300" r:id="rId11"/>
    <p:sldId id="262" r:id="rId12"/>
    <p:sldId id="264" r:id="rId13"/>
    <p:sldId id="265" r:id="rId14"/>
    <p:sldId id="266" r:id="rId15"/>
    <p:sldId id="267" r:id="rId16"/>
    <p:sldId id="289" r:id="rId17"/>
    <p:sldId id="290" r:id="rId18"/>
    <p:sldId id="291" r:id="rId19"/>
    <p:sldId id="292" r:id="rId20"/>
    <p:sldId id="296" r:id="rId21"/>
    <p:sldId id="293" r:id="rId22"/>
    <p:sldId id="275" r:id="rId23"/>
    <p:sldId id="294" r:id="rId24"/>
    <p:sldId id="295" r:id="rId25"/>
    <p:sldId id="279" r:id="rId26"/>
    <p:sldId id="282" r:id="rId27"/>
    <p:sldId id="281" r:id="rId28"/>
    <p:sldId id="297" r:id="rId29"/>
    <p:sldId id="298" r:id="rId30"/>
    <p:sldId id="280" r:id="rId31"/>
  </p:sldIdLst>
  <p:sldSz cx="9144000" cy="6858000" type="screen4x3"/>
  <p:notesSz cx="6858000" cy="9144000"/>
  <p:custDataLst>
    <p:tags r:id="rId3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ott Halliwell" initials="SEH" lastIdx="11" clrIdx="0"/>
  <p:cmAuthor id="2" name="RAMCHARAN, RANDI" initials="1" lastIdx="2" clrIdx="1"/>
  <p:cmAuthor id="3" name="DARIUS, BETH A GS-13 USAF HAF U S AIR FORCE HQ/AF/A1SA" initials="DBAGUHUSAFH" lastIdx="9" clrIdx="2"/>
  <p:cmAuthor id="4" name="DARIUS, BETH A GS-13 US Air Force HAF AF/AF/A1SAA" initials="DBAGUAFHA" lastIdx="2" clrIdx="3">
    <p:extLst>
      <p:ext uri="{19B8F6BF-5375-455C-9EA6-DF929625EA0E}">
        <p15:presenceInfo xmlns:p15="http://schemas.microsoft.com/office/powerpoint/2012/main" userId="S-1-5-21-1271409858-1095883707-2794662393-91968804" providerId="AD"/>
      </p:ext>
    </p:extLst>
  </p:cmAuthor>
  <p:cmAuthor id="5" name="Stephen Wall-Smith" initials="SW" lastIdx="1" clrIdx="4">
    <p:extLst>
      <p:ext uri="{19B8F6BF-5375-455C-9EA6-DF929625EA0E}">
        <p15:presenceInfo xmlns:p15="http://schemas.microsoft.com/office/powerpoint/2012/main" userId="S-1-5-21-2778973664-505874631-4142187080-219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3D7B"/>
    <a:srgbClr val="006E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02" autoAdjust="0"/>
    <p:restoredTop sz="90862" autoAdjust="0"/>
  </p:normalViewPr>
  <p:slideViewPr>
    <p:cSldViewPr snapToGrid="0">
      <p:cViewPr varScale="1">
        <p:scale>
          <a:sx n="104" d="100"/>
          <a:sy n="104" d="100"/>
        </p:scale>
        <p:origin x="1650" y="108"/>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gs" Target="tags/tag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3654F4-D21D-49C4-8050-1C7F16643783}" type="datetimeFigureOut">
              <a:rPr lang="en-US" smtClean="0"/>
              <a:t>2/24/2021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54C06B-2F1B-4B2C-BDDD-7E5D431B4965}" type="slidenum">
              <a:rPr lang="en-US" smtClean="0"/>
              <a:t>‹#›</a:t>
            </a:fld>
            <a:endParaRPr lang="en-US" dirty="0"/>
          </a:p>
        </p:txBody>
      </p:sp>
    </p:spTree>
    <p:extLst>
      <p:ext uri="{BB962C8B-B14F-4D97-AF65-F5344CB8AC3E}">
        <p14:creationId xmlns:p14="http://schemas.microsoft.com/office/powerpoint/2010/main" val="60506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Animation – 1 click</a:t>
            </a:r>
          </a:p>
        </p:txBody>
      </p:sp>
      <p:sp>
        <p:nvSpPr>
          <p:cNvPr id="4" name="Slide Number Placeholder 3"/>
          <p:cNvSpPr>
            <a:spLocks noGrp="1"/>
          </p:cNvSpPr>
          <p:nvPr>
            <p:ph type="sldNum" sz="quarter" idx="5"/>
          </p:nvPr>
        </p:nvSpPr>
        <p:spPr/>
        <p:txBody>
          <a:bodyPr/>
          <a:lstStyle/>
          <a:p>
            <a:fld id="{2C54C06B-2F1B-4B2C-BDDD-7E5D431B4965}" type="slidenum">
              <a:rPr lang="en-US" smtClean="0"/>
              <a:t>4</a:t>
            </a:fld>
            <a:endParaRPr lang="en-US" dirty="0"/>
          </a:p>
        </p:txBody>
      </p:sp>
    </p:spTree>
    <p:extLst>
      <p:ext uri="{BB962C8B-B14F-4D97-AF65-F5344CB8AC3E}">
        <p14:creationId xmlns:p14="http://schemas.microsoft.com/office/powerpoint/2010/main" val="40025004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54C06B-2F1B-4B2C-BDDD-7E5D431B4965}" type="slidenum">
              <a:rPr lang="en-US" smtClean="0"/>
              <a:t>13</a:t>
            </a:fld>
            <a:endParaRPr lang="en-US" dirty="0"/>
          </a:p>
        </p:txBody>
      </p:sp>
    </p:spTree>
    <p:extLst>
      <p:ext uri="{BB962C8B-B14F-4D97-AF65-F5344CB8AC3E}">
        <p14:creationId xmlns:p14="http://schemas.microsoft.com/office/powerpoint/2010/main" val="545991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Animation – 7 clicks</a:t>
            </a:r>
          </a:p>
        </p:txBody>
      </p:sp>
      <p:sp>
        <p:nvSpPr>
          <p:cNvPr id="4" name="Slide Number Placeholder 3"/>
          <p:cNvSpPr>
            <a:spLocks noGrp="1"/>
          </p:cNvSpPr>
          <p:nvPr>
            <p:ph type="sldNum" sz="quarter" idx="5"/>
          </p:nvPr>
        </p:nvSpPr>
        <p:spPr/>
        <p:txBody>
          <a:bodyPr/>
          <a:lstStyle/>
          <a:p>
            <a:fld id="{2C54C06B-2F1B-4B2C-BDDD-7E5D431B4965}" type="slidenum">
              <a:rPr lang="en-US" smtClean="0"/>
              <a:t>14</a:t>
            </a:fld>
            <a:endParaRPr lang="en-US" dirty="0"/>
          </a:p>
        </p:txBody>
      </p:sp>
    </p:spTree>
    <p:extLst>
      <p:ext uri="{BB962C8B-B14F-4D97-AF65-F5344CB8AC3E}">
        <p14:creationId xmlns:p14="http://schemas.microsoft.com/office/powerpoint/2010/main" val="38658092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Animation – 1 click</a:t>
            </a:r>
          </a:p>
        </p:txBody>
      </p:sp>
      <p:sp>
        <p:nvSpPr>
          <p:cNvPr id="4" name="Slide Number Placeholder 3"/>
          <p:cNvSpPr>
            <a:spLocks noGrp="1"/>
          </p:cNvSpPr>
          <p:nvPr>
            <p:ph type="sldNum" sz="quarter" idx="5"/>
          </p:nvPr>
        </p:nvSpPr>
        <p:spPr/>
        <p:txBody>
          <a:bodyPr/>
          <a:lstStyle/>
          <a:p>
            <a:fld id="{2C54C06B-2F1B-4B2C-BDDD-7E5D431B4965}" type="slidenum">
              <a:rPr lang="en-US" smtClean="0"/>
              <a:t>15</a:t>
            </a:fld>
            <a:endParaRPr lang="en-US" dirty="0"/>
          </a:p>
        </p:txBody>
      </p:sp>
    </p:spTree>
    <p:extLst>
      <p:ext uri="{BB962C8B-B14F-4D97-AF65-F5344CB8AC3E}">
        <p14:creationId xmlns:p14="http://schemas.microsoft.com/office/powerpoint/2010/main" val="11165361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Animation – 4 clicks</a:t>
            </a:r>
          </a:p>
        </p:txBody>
      </p:sp>
      <p:sp>
        <p:nvSpPr>
          <p:cNvPr id="4" name="Slide Number Placeholder 3"/>
          <p:cNvSpPr>
            <a:spLocks noGrp="1"/>
          </p:cNvSpPr>
          <p:nvPr>
            <p:ph type="sldNum" sz="quarter" idx="10"/>
          </p:nvPr>
        </p:nvSpPr>
        <p:spPr/>
        <p:txBody>
          <a:bodyPr/>
          <a:lstStyle/>
          <a:p>
            <a:fld id="{2C54C06B-2F1B-4B2C-BDDD-7E5D431B4965}" type="slidenum">
              <a:rPr lang="en-US" smtClean="0"/>
              <a:t>17</a:t>
            </a:fld>
            <a:endParaRPr lang="en-US" dirty="0"/>
          </a:p>
        </p:txBody>
      </p:sp>
    </p:spTree>
    <p:extLst>
      <p:ext uri="{BB962C8B-B14F-4D97-AF65-F5344CB8AC3E}">
        <p14:creationId xmlns:p14="http://schemas.microsoft.com/office/powerpoint/2010/main" val="30086269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Animation – 4 clicks</a:t>
            </a:r>
          </a:p>
        </p:txBody>
      </p:sp>
      <p:sp>
        <p:nvSpPr>
          <p:cNvPr id="4" name="Slide Number Placeholder 3"/>
          <p:cNvSpPr>
            <a:spLocks noGrp="1"/>
          </p:cNvSpPr>
          <p:nvPr>
            <p:ph type="sldNum" sz="quarter" idx="5"/>
          </p:nvPr>
        </p:nvSpPr>
        <p:spPr/>
        <p:txBody>
          <a:bodyPr/>
          <a:lstStyle/>
          <a:p>
            <a:fld id="{2C54C06B-2F1B-4B2C-BDDD-7E5D431B4965}" type="slidenum">
              <a:rPr lang="en-US" smtClean="0"/>
              <a:t>18</a:t>
            </a:fld>
            <a:endParaRPr lang="en-US" dirty="0"/>
          </a:p>
        </p:txBody>
      </p:sp>
    </p:spTree>
    <p:extLst>
      <p:ext uri="{BB962C8B-B14F-4D97-AF65-F5344CB8AC3E}">
        <p14:creationId xmlns:p14="http://schemas.microsoft.com/office/powerpoint/2010/main" val="12652653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Animation – 1 click</a:t>
            </a:r>
          </a:p>
        </p:txBody>
      </p:sp>
      <p:sp>
        <p:nvSpPr>
          <p:cNvPr id="4" name="Slide Number Placeholder 3"/>
          <p:cNvSpPr>
            <a:spLocks noGrp="1"/>
          </p:cNvSpPr>
          <p:nvPr>
            <p:ph type="sldNum" sz="quarter" idx="5"/>
          </p:nvPr>
        </p:nvSpPr>
        <p:spPr/>
        <p:txBody>
          <a:bodyPr/>
          <a:lstStyle/>
          <a:p>
            <a:fld id="{2C54C06B-2F1B-4B2C-BDDD-7E5D431B4965}" type="slidenum">
              <a:rPr lang="en-US" smtClean="0"/>
              <a:t>20</a:t>
            </a:fld>
            <a:endParaRPr lang="en-US" dirty="0"/>
          </a:p>
        </p:txBody>
      </p:sp>
    </p:spTree>
    <p:extLst>
      <p:ext uri="{BB962C8B-B14F-4D97-AF65-F5344CB8AC3E}">
        <p14:creationId xmlns:p14="http://schemas.microsoft.com/office/powerpoint/2010/main" val="33355153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Animation – 4 clicks</a:t>
            </a:r>
          </a:p>
        </p:txBody>
      </p:sp>
      <p:sp>
        <p:nvSpPr>
          <p:cNvPr id="4" name="Slide Number Placeholder 3"/>
          <p:cNvSpPr>
            <a:spLocks noGrp="1"/>
          </p:cNvSpPr>
          <p:nvPr>
            <p:ph type="sldNum" sz="quarter" idx="5"/>
          </p:nvPr>
        </p:nvSpPr>
        <p:spPr/>
        <p:txBody>
          <a:bodyPr/>
          <a:lstStyle/>
          <a:p>
            <a:fld id="{2C54C06B-2F1B-4B2C-BDDD-7E5D431B4965}" type="slidenum">
              <a:rPr lang="en-US" smtClean="0"/>
              <a:t>21</a:t>
            </a:fld>
            <a:endParaRPr lang="en-US" dirty="0"/>
          </a:p>
        </p:txBody>
      </p:sp>
    </p:spTree>
    <p:extLst>
      <p:ext uri="{BB962C8B-B14F-4D97-AF65-F5344CB8AC3E}">
        <p14:creationId xmlns:p14="http://schemas.microsoft.com/office/powerpoint/2010/main" val="23648618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54C06B-2F1B-4B2C-BDDD-7E5D431B4965}" type="slidenum">
              <a:rPr lang="en-US" smtClean="0"/>
              <a:t>22</a:t>
            </a:fld>
            <a:endParaRPr lang="en-US" dirty="0"/>
          </a:p>
        </p:txBody>
      </p:sp>
    </p:spTree>
    <p:extLst>
      <p:ext uri="{BB962C8B-B14F-4D97-AF65-F5344CB8AC3E}">
        <p14:creationId xmlns:p14="http://schemas.microsoft.com/office/powerpoint/2010/main" val="42038051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Animation – 8 clicks</a:t>
            </a:r>
          </a:p>
        </p:txBody>
      </p:sp>
      <p:sp>
        <p:nvSpPr>
          <p:cNvPr id="4" name="Slide Number Placeholder 3"/>
          <p:cNvSpPr>
            <a:spLocks noGrp="1"/>
          </p:cNvSpPr>
          <p:nvPr>
            <p:ph type="sldNum" sz="quarter" idx="10"/>
          </p:nvPr>
        </p:nvSpPr>
        <p:spPr/>
        <p:txBody>
          <a:bodyPr/>
          <a:lstStyle/>
          <a:p>
            <a:fld id="{2C54C06B-2F1B-4B2C-BDDD-7E5D431B4965}" type="slidenum">
              <a:rPr lang="en-US" smtClean="0"/>
              <a:t>23</a:t>
            </a:fld>
            <a:endParaRPr lang="en-US" dirty="0"/>
          </a:p>
        </p:txBody>
      </p:sp>
    </p:spTree>
    <p:extLst>
      <p:ext uri="{BB962C8B-B14F-4D97-AF65-F5344CB8AC3E}">
        <p14:creationId xmlns:p14="http://schemas.microsoft.com/office/powerpoint/2010/main" val="25759897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Animation – 4 clicks</a:t>
            </a:r>
          </a:p>
        </p:txBody>
      </p:sp>
      <p:sp>
        <p:nvSpPr>
          <p:cNvPr id="4" name="Slide Number Placeholder 3"/>
          <p:cNvSpPr>
            <a:spLocks noGrp="1"/>
          </p:cNvSpPr>
          <p:nvPr>
            <p:ph type="sldNum" sz="quarter" idx="10"/>
          </p:nvPr>
        </p:nvSpPr>
        <p:spPr/>
        <p:txBody>
          <a:bodyPr/>
          <a:lstStyle/>
          <a:p>
            <a:fld id="{2C54C06B-2F1B-4B2C-BDDD-7E5D431B4965}" type="slidenum">
              <a:rPr lang="en-US" smtClean="0"/>
              <a:t>24</a:t>
            </a:fld>
            <a:endParaRPr lang="en-US" dirty="0"/>
          </a:p>
        </p:txBody>
      </p:sp>
    </p:spTree>
    <p:extLst>
      <p:ext uri="{BB962C8B-B14F-4D97-AF65-F5344CB8AC3E}">
        <p14:creationId xmlns:p14="http://schemas.microsoft.com/office/powerpoint/2010/main" val="2726330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Animation – 4 clicks</a:t>
            </a:r>
          </a:p>
        </p:txBody>
      </p:sp>
      <p:sp>
        <p:nvSpPr>
          <p:cNvPr id="4" name="Slide Number Placeholder 3"/>
          <p:cNvSpPr>
            <a:spLocks noGrp="1"/>
          </p:cNvSpPr>
          <p:nvPr>
            <p:ph type="sldNum" sz="quarter" idx="10"/>
          </p:nvPr>
        </p:nvSpPr>
        <p:spPr/>
        <p:txBody>
          <a:bodyPr/>
          <a:lstStyle/>
          <a:p>
            <a:fld id="{2C54C06B-2F1B-4B2C-BDDD-7E5D431B4965}" type="slidenum">
              <a:rPr lang="en-US" smtClean="0"/>
              <a:t>5</a:t>
            </a:fld>
            <a:endParaRPr lang="en-US" dirty="0"/>
          </a:p>
        </p:txBody>
      </p:sp>
    </p:spTree>
    <p:extLst>
      <p:ext uri="{BB962C8B-B14F-4D97-AF65-F5344CB8AC3E}">
        <p14:creationId xmlns:p14="http://schemas.microsoft.com/office/powerpoint/2010/main" val="3863590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Animation – 4 clicks</a:t>
            </a:r>
          </a:p>
        </p:txBody>
      </p:sp>
      <p:sp>
        <p:nvSpPr>
          <p:cNvPr id="4" name="Slide Number Placeholder 3"/>
          <p:cNvSpPr>
            <a:spLocks noGrp="1"/>
          </p:cNvSpPr>
          <p:nvPr>
            <p:ph type="sldNum" sz="quarter" idx="10"/>
          </p:nvPr>
        </p:nvSpPr>
        <p:spPr/>
        <p:txBody>
          <a:bodyPr/>
          <a:lstStyle/>
          <a:p>
            <a:fld id="{2C54C06B-2F1B-4B2C-BDDD-7E5D431B4965}" type="slidenum">
              <a:rPr lang="en-US" smtClean="0"/>
              <a:t>26</a:t>
            </a:fld>
            <a:endParaRPr lang="en-US" dirty="0"/>
          </a:p>
        </p:txBody>
      </p:sp>
    </p:spTree>
    <p:extLst>
      <p:ext uri="{BB962C8B-B14F-4D97-AF65-F5344CB8AC3E}">
        <p14:creationId xmlns:p14="http://schemas.microsoft.com/office/powerpoint/2010/main" val="3557073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Animation – 2 clicks</a:t>
            </a:r>
          </a:p>
        </p:txBody>
      </p:sp>
      <p:sp>
        <p:nvSpPr>
          <p:cNvPr id="4" name="Slide Number Placeholder 3"/>
          <p:cNvSpPr>
            <a:spLocks noGrp="1"/>
          </p:cNvSpPr>
          <p:nvPr>
            <p:ph type="sldNum" sz="quarter" idx="10"/>
          </p:nvPr>
        </p:nvSpPr>
        <p:spPr/>
        <p:txBody>
          <a:bodyPr/>
          <a:lstStyle/>
          <a:p>
            <a:fld id="{2C54C06B-2F1B-4B2C-BDDD-7E5D431B4965}" type="slidenum">
              <a:rPr lang="en-US" smtClean="0"/>
              <a:t>6</a:t>
            </a:fld>
            <a:endParaRPr lang="en-US" dirty="0"/>
          </a:p>
        </p:txBody>
      </p:sp>
    </p:spTree>
    <p:extLst>
      <p:ext uri="{BB962C8B-B14F-4D97-AF65-F5344CB8AC3E}">
        <p14:creationId xmlns:p14="http://schemas.microsoft.com/office/powerpoint/2010/main" val="1459184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Animation – 6 clicks</a:t>
            </a:r>
          </a:p>
        </p:txBody>
      </p:sp>
      <p:sp>
        <p:nvSpPr>
          <p:cNvPr id="4" name="Slide Number Placeholder 3"/>
          <p:cNvSpPr>
            <a:spLocks noGrp="1"/>
          </p:cNvSpPr>
          <p:nvPr>
            <p:ph type="sldNum" sz="quarter" idx="10"/>
          </p:nvPr>
        </p:nvSpPr>
        <p:spPr/>
        <p:txBody>
          <a:bodyPr/>
          <a:lstStyle/>
          <a:p>
            <a:fld id="{2C54C06B-2F1B-4B2C-BDDD-7E5D431B4965}" type="slidenum">
              <a:rPr lang="en-US" smtClean="0"/>
              <a:t>7</a:t>
            </a:fld>
            <a:endParaRPr lang="en-US" dirty="0"/>
          </a:p>
        </p:txBody>
      </p:sp>
    </p:spTree>
    <p:extLst>
      <p:ext uri="{BB962C8B-B14F-4D97-AF65-F5344CB8AC3E}">
        <p14:creationId xmlns:p14="http://schemas.microsoft.com/office/powerpoint/2010/main" val="2020989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Animation – 1 click</a:t>
            </a:r>
          </a:p>
        </p:txBody>
      </p:sp>
      <p:sp>
        <p:nvSpPr>
          <p:cNvPr id="4" name="Slide Number Placeholder 3"/>
          <p:cNvSpPr>
            <a:spLocks noGrp="1"/>
          </p:cNvSpPr>
          <p:nvPr>
            <p:ph type="sldNum" sz="quarter" idx="10"/>
          </p:nvPr>
        </p:nvSpPr>
        <p:spPr/>
        <p:txBody>
          <a:bodyPr/>
          <a:lstStyle/>
          <a:p>
            <a:fld id="{2C54C06B-2F1B-4B2C-BDDD-7E5D431B4965}" type="slidenum">
              <a:rPr lang="en-US" smtClean="0"/>
              <a:t>8</a:t>
            </a:fld>
            <a:endParaRPr lang="en-US" dirty="0"/>
          </a:p>
        </p:txBody>
      </p:sp>
    </p:spTree>
    <p:extLst>
      <p:ext uri="{BB962C8B-B14F-4D97-AF65-F5344CB8AC3E}">
        <p14:creationId xmlns:p14="http://schemas.microsoft.com/office/powerpoint/2010/main" val="13043005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Animation – 3 clicks</a:t>
            </a:r>
          </a:p>
        </p:txBody>
      </p:sp>
      <p:sp>
        <p:nvSpPr>
          <p:cNvPr id="4" name="Slide Number Placeholder 3"/>
          <p:cNvSpPr>
            <a:spLocks noGrp="1"/>
          </p:cNvSpPr>
          <p:nvPr>
            <p:ph type="sldNum" sz="quarter" idx="10"/>
          </p:nvPr>
        </p:nvSpPr>
        <p:spPr/>
        <p:txBody>
          <a:bodyPr/>
          <a:lstStyle/>
          <a:p>
            <a:fld id="{2C54C06B-2F1B-4B2C-BDDD-7E5D431B4965}" type="slidenum">
              <a:rPr lang="en-US" smtClean="0"/>
              <a:t>9</a:t>
            </a:fld>
            <a:endParaRPr lang="en-US" dirty="0"/>
          </a:p>
        </p:txBody>
      </p:sp>
    </p:spTree>
    <p:extLst>
      <p:ext uri="{BB962C8B-B14F-4D97-AF65-F5344CB8AC3E}">
        <p14:creationId xmlns:p14="http://schemas.microsoft.com/office/powerpoint/2010/main" val="3333499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Animation – 4 clicks</a:t>
            </a:r>
          </a:p>
        </p:txBody>
      </p:sp>
      <p:sp>
        <p:nvSpPr>
          <p:cNvPr id="4" name="Slide Number Placeholder 3"/>
          <p:cNvSpPr>
            <a:spLocks noGrp="1"/>
          </p:cNvSpPr>
          <p:nvPr>
            <p:ph type="sldNum" sz="quarter" idx="10"/>
          </p:nvPr>
        </p:nvSpPr>
        <p:spPr/>
        <p:txBody>
          <a:bodyPr/>
          <a:lstStyle/>
          <a:p>
            <a:fld id="{2C54C06B-2F1B-4B2C-BDDD-7E5D431B4965}" type="slidenum">
              <a:rPr lang="en-US" smtClean="0"/>
              <a:t>10</a:t>
            </a:fld>
            <a:endParaRPr lang="en-US" dirty="0"/>
          </a:p>
        </p:txBody>
      </p:sp>
    </p:spTree>
    <p:extLst>
      <p:ext uri="{BB962C8B-B14F-4D97-AF65-F5344CB8AC3E}">
        <p14:creationId xmlns:p14="http://schemas.microsoft.com/office/powerpoint/2010/main" val="1917806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Animation – 4 clicks</a:t>
            </a:r>
          </a:p>
        </p:txBody>
      </p:sp>
      <p:sp>
        <p:nvSpPr>
          <p:cNvPr id="4" name="Slide Number Placeholder 3"/>
          <p:cNvSpPr>
            <a:spLocks noGrp="1"/>
          </p:cNvSpPr>
          <p:nvPr>
            <p:ph type="sldNum" sz="quarter" idx="5"/>
          </p:nvPr>
        </p:nvSpPr>
        <p:spPr/>
        <p:txBody>
          <a:bodyPr/>
          <a:lstStyle/>
          <a:p>
            <a:fld id="{2C54C06B-2F1B-4B2C-BDDD-7E5D431B4965}" type="slidenum">
              <a:rPr lang="en-US" smtClean="0"/>
              <a:t>11</a:t>
            </a:fld>
            <a:endParaRPr lang="en-US" dirty="0"/>
          </a:p>
        </p:txBody>
      </p:sp>
    </p:spTree>
    <p:extLst>
      <p:ext uri="{BB962C8B-B14F-4D97-AF65-F5344CB8AC3E}">
        <p14:creationId xmlns:p14="http://schemas.microsoft.com/office/powerpoint/2010/main" val="2498244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DaVinci Piedmont 4-in-1 Crib and Sealy Posturepedic Mattress: $249+$110</a:t>
            </a:r>
            <a:r>
              <a:rPr lang="en-US" baseline="0" dirty="0"/>
              <a:t> = $359.00</a:t>
            </a:r>
            <a:endParaRPr lang="en-US" dirty="0"/>
          </a:p>
          <a:p>
            <a:r>
              <a:rPr lang="en-US" dirty="0" err="1"/>
              <a:t>Chicco</a:t>
            </a:r>
            <a:r>
              <a:rPr lang="en-US" dirty="0"/>
              <a:t> Bravo LE </a:t>
            </a:r>
            <a:r>
              <a:rPr lang="en-US" dirty="0" err="1"/>
              <a:t>Trio</a:t>
            </a:r>
            <a:r>
              <a:rPr lang="en-US" baseline="0" dirty="0" err="1"/>
              <a:t>Travel</a:t>
            </a:r>
            <a:r>
              <a:rPr lang="en-US" baseline="0" dirty="0"/>
              <a:t> System (stroller and infant carrier car seat): $419.99</a:t>
            </a:r>
          </a:p>
          <a:p>
            <a:r>
              <a:rPr lang="en-US" baseline="0" dirty="0"/>
              <a:t>Graco Blossom 4-in-I Highchair Seating System: $139.00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Owlet Digital Color Video Baby Monitor: $149.99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r>
              <a:rPr lang="en-US" baseline="0" dirty="0"/>
              <a:t>Total cost of all items: $1,107.98</a:t>
            </a:r>
          </a:p>
          <a:p>
            <a:endParaRPr lang="en-US" dirty="0"/>
          </a:p>
        </p:txBody>
      </p:sp>
      <p:sp>
        <p:nvSpPr>
          <p:cNvPr id="4" name="Slide Number Placeholder 3"/>
          <p:cNvSpPr>
            <a:spLocks noGrp="1"/>
          </p:cNvSpPr>
          <p:nvPr>
            <p:ph type="sldNum" sz="quarter" idx="10"/>
          </p:nvPr>
        </p:nvSpPr>
        <p:spPr/>
        <p:txBody>
          <a:bodyPr/>
          <a:lstStyle/>
          <a:p>
            <a:fld id="{2C54C06B-2F1B-4B2C-BDDD-7E5D431B4965}" type="slidenum">
              <a:rPr lang="en-US" smtClean="0"/>
              <a:t>12</a:t>
            </a:fld>
            <a:endParaRPr lang="en-US" dirty="0"/>
          </a:p>
        </p:txBody>
      </p:sp>
    </p:spTree>
    <p:extLst>
      <p:ext uri="{BB962C8B-B14F-4D97-AF65-F5344CB8AC3E}">
        <p14:creationId xmlns:p14="http://schemas.microsoft.com/office/powerpoint/2010/main" val="8636157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iteracy Titl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835" y="0"/>
            <a:ext cx="9187842" cy="4798893"/>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35" y="2005948"/>
            <a:ext cx="9195677" cy="4885970"/>
          </a:xfrm>
          <a:prstGeom prst="rect">
            <a:avLst/>
          </a:prstGeom>
        </p:spPr>
      </p:pic>
      <p:sp>
        <p:nvSpPr>
          <p:cNvPr id="11" name="Title 1"/>
          <p:cNvSpPr>
            <a:spLocks noGrp="1"/>
          </p:cNvSpPr>
          <p:nvPr>
            <p:ph type="ctrTitle" hasCustomPrompt="1"/>
          </p:nvPr>
        </p:nvSpPr>
        <p:spPr>
          <a:xfrm>
            <a:off x="685799" y="4495800"/>
            <a:ext cx="6918461" cy="1466850"/>
          </a:xfrm>
        </p:spPr>
        <p:txBody>
          <a:bodyPr>
            <a:normAutofit/>
          </a:bodyPr>
          <a:lstStyle>
            <a:lvl1pPr algn="l">
              <a:defRPr sz="4800" b="1" baseline="0">
                <a:solidFill>
                  <a:schemeClr val="bg1"/>
                </a:solidFill>
              </a:defRPr>
            </a:lvl1pPr>
          </a:lstStyle>
          <a:p>
            <a:r>
              <a:rPr lang="en-US" dirty="0"/>
              <a:t>Title Here</a:t>
            </a:r>
          </a:p>
        </p:txBody>
      </p:sp>
    </p:spTree>
    <p:extLst>
      <p:ext uri="{BB962C8B-B14F-4D97-AF65-F5344CB8AC3E}">
        <p14:creationId xmlns:p14="http://schemas.microsoft.com/office/powerpoint/2010/main" val="954091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teracy Transitio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096510"/>
            <a:ext cx="8607570" cy="780290"/>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4843272"/>
            <a:ext cx="9144000" cy="1633728"/>
          </a:xfrm>
          <a:prstGeom prst="rect">
            <a:avLst/>
          </a:prstGeom>
        </p:spPr>
      </p:pic>
      <p:sp>
        <p:nvSpPr>
          <p:cNvPr id="9" name="Text Placeholder 17"/>
          <p:cNvSpPr>
            <a:spLocks noGrp="1"/>
          </p:cNvSpPr>
          <p:nvPr>
            <p:ph type="body" sz="quarter" idx="11"/>
          </p:nvPr>
        </p:nvSpPr>
        <p:spPr>
          <a:xfrm>
            <a:off x="304800" y="4191000"/>
            <a:ext cx="6248400" cy="652463"/>
          </a:xfrm>
        </p:spPr>
        <p:txBody>
          <a:bodyPr/>
          <a:lstStyle>
            <a:lvl1pPr marL="0" indent="0">
              <a:buNone/>
              <a:defRPr>
                <a:solidFill>
                  <a:schemeClr val="bg1"/>
                </a:solidFill>
              </a:defRPr>
            </a:lvl1pPr>
          </a:lstStyle>
          <a:p>
            <a:pPr lvl="0"/>
            <a:r>
              <a:rPr lang="en-US" dirty="0"/>
              <a:t>Click to edit Master text styles</a:t>
            </a:r>
          </a:p>
        </p:txBody>
      </p:sp>
      <p:sp>
        <p:nvSpPr>
          <p:cNvPr id="10" name="Text Placeholder 17"/>
          <p:cNvSpPr>
            <a:spLocks noGrp="1"/>
          </p:cNvSpPr>
          <p:nvPr>
            <p:ph type="body" sz="quarter" idx="12"/>
          </p:nvPr>
        </p:nvSpPr>
        <p:spPr>
          <a:xfrm>
            <a:off x="304800" y="5443537"/>
            <a:ext cx="6248400" cy="652463"/>
          </a:xfrm>
        </p:spPr>
        <p:txBody>
          <a:bodyPr/>
          <a:lstStyle>
            <a:lvl1pPr marL="0" indent="0">
              <a:buNone/>
              <a:defRPr>
                <a:solidFill>
                  <a:schemeClr val="bg1"/>
                </a:solidFill>
              </a:defRPr>
            </a:lvl1pPr>
          </a:lstStyle>
          <a:p>
            <a:pPr lvl="0"/>
            <a:r>
              <a:rPr lang="en-US" dirty="0"/>
              <a:t>Click to edit Master text styles</a:t>
            </a:r>
          </a:p>
        </p:txBody>
      </p:sp>
      <p:sp>
        <p:nvSpPr>
          <p:cNvPr id="11" name="Rectangle 10"/>
          <p:cNvSpPr/>
          <p:nvPr userDrawn="1"/>
        </p:nvSpPr>
        <p:spPr>
          <a:xfrm>
            <a:off x="0" y="4843272"/>
            <a:ext cx="9144000" cy="10972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5"/>
          <p:cNvSpPr txBox="1">
            <a:spLocks/>
          </p:cNvSpPr>
          <p:nvPr userDrawn="1"/>
        </p:nvSpPr>
        <p:spPr>
          <a:xfrm>
            <a:off x="6976872" y="6111875"/>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A663E980-01E2-4D0E-BC99-6ABEDAA200DA}" type="slidenum">
              <a:rPr lang="en-US" smtClean="0">
                <a:solidFill>
                  <a:schemeClr val="tx1"/>
                </a:solidFill>
              </a:rPr>
              <a:pPr algn="r"/>
              <a:t>‹#›</a:t>
            </a:fld>
            <a:endParaRPr lang="en-US" dirty="0">
              <a:solidFill>
                <a:schemeClr val="tx1"/>
              </a:solidFill>
            </a:endParaRPr>
          </a:p>
        </p:txBody>
      </p:sp>
    </p:spTree>
    <p:extLst>
      <p:ext uri="{BB962C8B-B14F-4D97-AF65-F5344CB8AC3E}">
        <p14:creationId xmlns:p14="http://schemas.microsoft.com/office/powerpoint/2010/main" val="2488539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581D5F5-4019-4E33-9F04-3C958EF1BF86}" type="datetimeFigureOut">
              <a:rPr lang="en-US" smtClean="0"/>
              <a:t>2/24/2021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663E980-01E2-4D0E-BC99-6ABEDAA200DA}" type="slidenum">
              <a:rPr lang="en-US" smtClean="0"/>
              <a:t>‹#›</a:t>
            </a:fld>
            <a:endParaRPr lang="en-US" dirty="0"/>
          </a:p>
        </p:txBody>
      </p:sp>
      <p:sp>
        <p:nvSpPr>
          <p:cNvPr id="7" name="Slide Number Placeholder 5"/>
          <p:cNvSpPr txBox="1">
            <a:spLocks/>
          </p:cNvSpPr>
          <p:nvPr userDrawn="1"/>
        </p:nvSpPr>
        <p:spPr>
          <a:xfrm>
            <a:off x="6976872" y="6111875"/>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A663E980-01E2-4D0E-BC99-6ABEDAA200DA}" type="slidenum">
              <a:rPr lang="en-US" smtClean="0">
                <a:solidFill>
                  <a:schemeClr val="tx1"/>
                </a:solidFill>
              </a:rPr>
              <a:pPr algn="r"/>
              <a:t>‹#›</a:t>
            </a:fld>
            <a:endParaRPr lang="en-US" dirty="0">
              <a:solidFill>
                <a:schemeClr val="tx1"/>
              </a:solidFill>
            </a:endParaRPr>
          </a:p>
        </p:txBody>
      </p:sp>
    </p:spTree>
    <p:extLst>
      <p:ext uri="{BB962C8B-B14F-4D97-AF65-F5344CB8AC3E}">
        <p14:creationId xmlns:p14="http://schemas.microsoft.com/office/powerpoint/2010/main" val="19830541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81D5F5-4019-4E33-9F04-3C958EF1BF86}" type="datetimeFigureOut">
              <a:rPr lang="en-US" smtClean="0"/>
              <a:t>2/24/2021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663E980-01E2-4D0E-BC99-6ABEDAA200DA}" type="slidenum">
              <a:rPr lang="en-US" smtClean="0"/>
              <a:t>‹#›</a:t>
            </a:fld>
            <a:endParaRPr lang="en-US" dirty="0"/>
          </a:p>
        </p:txBody>
      </p:sp>
      <p:sp>
        <p:nvSpPr>
          <p:cNvPr id="7" name="Slide Number Placeholder 5"/>
          <p:cNvSpPr txBox="1">
            <a:spLocks/>
          </p:cNvSpPr>
          <p:nvPr userDrawn="1"/>
        </p:nvSpPr>
        <p:spPr>
          <a:xfrm>
            <a:off x="6976872" y="6111875"/>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A663E980-01E2-4D0E-BC99-6ABEDAA200DA}" type="slidenum">
              <a:rPr lang="en-US" smtClean="0">
                <a:solidFill>
                  <a:schemeClr val="tx1"/>
                </a:solidFill>
              </a:rPr>
              <a:pPr algn="r"/>
              <a:t>‹#›</a:t>
            </a:fld>
            <a:endParaRPr lang="en-US" dirty="0">
              <a:solidFill>
                <a:schemeClr val="tx1"/>
              </a:solidFill>
            </a:endParaRPr>
          </a:p>
        </p:txBody>
      </p:sp>
    </p:spTree>
    <p:extLst>
      <p:ext uri="{BB962C8B-B14F-4D97-AF65-F5344CB8AC3E}">
        <p14:creationId xmlns:p14="http://schemas.microsoft.com/office/powerpoint/2010/main" val="41885654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F581D5F5-4019-4E33-9F04-3C958EF1BF86}" type="datetimeFigureOut">
              <a:rPr lang="en-US" smtClean="0"/>
              <a:t>2/24/2021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663E980-01E2-4D0E-BC99-6ABEDAA200DA}" type="slidenum">
              <a:rPr lang="en-US" smtClean="0"/>
              <a:t>‹#›</a:t>
            </a:fld>
            <a:endParaRPr lang="en-US" dirty="0"/>
          </a:p>
        </p:txBody>
      </p:sp>
      <p:sp>
        <p:nvSpPr>
          <p:cNvPr id="8" name="Slide Number Placeholder 5"/>
          <p:cNvSpPr txBox="1">
            <a:spLocks/>
          </p:cNvSpPr>
          <p:nvPr userDrawn="1"/>
        </p:nvSpPr>
        <p:spPr>
          <a:xfrm>
            <a:off x="6976872" y="6111875"/>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A663E980-01E2-4D0E-BC99-6ABEDAA200DA}" type="slidenum">
              <a:rPr lang="en-US" smtClean="0">
                <a:solidFill>
                  <a:schemeClr val="tx1"/>
                </a:solidFill>
              </a:rPr>
              <a:pPr algn="r"/>
              <a:t>‹#›</a:t>
            </a:fld>
            <a:endParaRPr lang="en-US" dirty="0">
              <a:solidFill>
                <a:schemeClr val="tx1"/>
              </a:solidFill>
            </a:endParaRPr>
          </a:p>
        </p:txBody>
      </p:sp>
    </p:spTree>
    <p:extLst>
      <p:ext uri="{BB962C8B-B14F-4D97-AF65-F5344CB8AC3E}">
        <p14:creationId xmlns:p14="http://schemas.microsoft.com/office/powerpoint/2010/main" val="2174278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581D5F5-4019-4E33-9F04-3C958EF1BF86}" type="datetimeFigureOut">
              <a:rPr lang="en-US" smtClean="0"/>
              <a:t>2/24/2021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663E980-01E2-4D0E-BC99-6ABEDAA200DA}" type="slidenum">
              <a:rPr lang="en-US" smtClean="0"/>
              <a:t>‹#›</a:t>
            </a:fld>
            <a:endParaRPr lang="en-US" dirty="0"/>
          </a:p>
        </p:txBody>
      </p:sp>
      <p:sp>
        <p:nvSpPr>
          <p:cNvPr id="6" name="Slide Number Placeholder 5"/>
          <p:cNvSpPr txBox="1">
            <a:spLocks/>
          </p:cNvSpPr>
          <p:nvPr userDrawn="1"/>
        </p:nvSpPr>
        <p:spPr>
          <a:xfrm>
            <a:off x="6976872" y="6111875"/>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A663E980-01E2-4D0E-BC99-6ABEDAA200DA}" type="slidenum">
              <a:rPr lang="en-US" smtClean="0">
                <a:solidFill>
                  <a:schemeClr val="tx1"/>
                </a:solidFill>
              </a:rPr>
              <a:pPr algn="r"/>
              <a:t>‹#›</a:t>
            </a:fld>
            <a:endParaRPr lang="en-US" dirty="0">
              <a:solidFill>
                <a:schemeClr val="tx1"/>
              </a:solidFill>
            </a:endParaRPr>
          </a:p>
        </p:txBody>
      </p:sp>
    </p:spTree>
    <p:extLst>
      <p:ext uri="{BB962C8B-B14F-4D97-AF65-F5344CB8AC3E}">
        <p14:creationId xmlns:p14="http://schemas.microsoft.com/office/powerpoint/2010/main" val="4278119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iteracy Activity">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954268"/>
            <a:ext cx="9144000" cy="944880"/>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625" y="1621"/>
            <a:ext cx="9143991" cy="1008887"/>
          </a:xfrm>
          <a:prstGeom prst="rect">
            <a:avLst/>
          </a:prstGeom>
        </p:spPr>
      </p:pic>
      <p:sp>
        <p:nvSpPr>
          <p:cNvPr id="12" name="Title 1"/>
          <p:cNvSpPr txBox="1">
            <a:spLocks/>
          </p:cNvSpPr>
          <p:nvPr userDrawn="1"/>
        </p:nvSpPr>
        <p:spPr>
          <a:xfrm>
            <a:off x="1143000" y="381000"/>
            <a:ext cx="2057400" cy="490538"/>
          </a:xfrm>
          <a:prstGeom prst="rect">
            <a:avLst/>
          </a:prstGeom>
        </p:spPr>
        <p:txBody>
          <a:bodyPr vert="horz" lIns="91440" tIns="45720" rIns="91440" bIns="45720" rtlCol="0" anchor="b">
            <a:normAutofit/>
          </a:bodyPr>
          <a:lstStyle>
            <a:lvl1pPr algn="l" defTabSz="914400" rtl="0" eaLnBrk="1" latinLnBrk="0" hangingPunct="1">
              <a:spcBef>
                <a:spcPct val="0"/>
              </a:spcBef>
              <a:buNone/>
              <a:defRPr sz="2500" b="1" kern="1200">
                <a:solidFill>
                  <a:schemeClr val="accent3">
                    <a:lumMod val="75000"/>
                  </a:schemeClr>
                </a:solidFill>
                <a:latin typeface="Arial" panose="020B0604020202020204" pitchFamily="34" charset="0"/>
                <a:ea typeface="+mj-ea"/>
                <a:cs typeface="Arial" panose="020B0604020202020204" pitchFamily="34" charset="0"/>
              </a:defRPr>
            </a:lvl1pPr>
          </a:lstStyle>
          <a:p>
            <a:r>
              <a:rPr lang="en-US" sz="2200" dirty="0">
                <a:solidFill>
                  <a:schemeClr val="bg1"/>
                </a:solidFill>
              </a:rPr>
              <a:t>Activity</a:t>
            </a:r>
          </a:p>
        </p:txBody>
      </p:sp>
      <p:sp>
        <p:nvSpPr>
          <p:cNvPr id="5" name="Slide Number Placeholder 5"/>
          <p:cNvSpPr txBox="1">
            <a:spLocks/>
          </p:cNvSpPr>
          <p:nvPr userDrawn="1"/>
        </p:nvSpPr>
        <p:spPr>
          <a:xfrm>
            <a:off x="6976872" y="6111875"/>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A663E980-01E2-4D0E-BC99-6ABEDAA200DA}" type="slidenum">
              <a:rPr lang="en-US" smtClean="0">
                <a:solidFill>
                  <a:schemeClr val="tx1"/>
                </a:solidFill>
              </a:rPr>
              <a:pPr algn="r"/>
              <a:t>‹#›</a:t>
            </a:fld>
            <a:endParaRPr lang="en-US" dirty="0">
              <a:solidFill>
                <a:schemeClr val="tx1"/>
              </a:solidFill>
            </a:endParaRPr>
          </a:p>
        </p:txBody>
      </p:sp>
      <p:sp>
        <p:nvSpPr>
          <p:cNvPr id="3" name="Text Placeholder 2"/>
          <p:cNvSpPr>
            <a:spLocks noGrp="1"/>
          </p:cNvSpPr>
          <p:nvPr>
            <p:ph type="body" sz="quarter" idx="10"/>
          </p:nvPr>
        </p:nvSpPr>
        <p:spPr>
          <a:xfrm>
            <a:off x="3276600" y="439733"/>
            <a:ext cx="5834063" cy="723900"/>
          </a:xfrm>
        </p:spPr>
        <p:txBody>
          <a:bodyPr>
            <a:normAutofit/>
          </a:bodyPr>
          <a:lstStyle>
            <a:lvl1pPr marL="0" indent="0">
              <a:buNone/>
              <a:defRPr sz="2500" b="1"/>
            </a:lvl1pPr>
          </a:lstStyle>
          <a:p>
            <a:pPr lvl="0"/>
            <a:r>
              <a:rPr lang="en-US" dirty="0"/>
              <a:t>Click to edit Master text</a:t>
            </a:r>
          </a:p>
        </p:txBody>
      </p:sp>
    </p:spTree>
    <p:extLst>
      <p:ext uri="{BB962C8B-B14F-4D97-AF65-F5344CB8AC3E}">
        <p14:creationId xmlns:p14="http://schemas.microsoft.com/office/powerpoint/2010/main" val="3360946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iteracy Section">
    <p:spTree>
      <p:nvGrpSpPr>
        <p:cNvPr id="1" name=""/>
        <p:cNvGrpSpPr/>
        <p:nvPr/>
      </p:nvGrpSpPr>
      <p:grpSpPr>
        <a:xfrm>
          <a:off x="0" y="0"/>
          <a:ext cx="0" cy="0"/>
          <a:chOff x="0" y="0"/>
          <a:chExt cx="0" cy="0"/>
        </a:xfrm>
      </p:grpSpPr>
      <p:pic>
        <p:nvPicPr>
          <p:cNvPr id="16"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16926"/>
          <a:stretch/>
        </p:blipFill>
        <p:spPr bwMode="auto">
          <a:xfrm>
            <a:off x="-1" y="-24003"/>
            <a:ext cx="8100950" cy="650100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974554" y="0"/>
            <a:ext cx="7169446" cy="6857999"/>
          </a:xfrm>
          <a:prstGeom prst="rect">
            <a:avLst/>
          </a:prstGeom>
        </p:spPr>
      </p:pic>
      <p:sp>
        <p:nvSpPr>
          <p:cNvPr id="11" name="Rectangle 10"/>
          <p:cNvSpPr/>
          <p:nvPr userDrawn="1"/>
        </p:nvSpPr>
        <p:spPr>
          <a:xfrm rot="18890425">
            <a:off x="1469049" y="1470688"/>
            <a:ext cx="5613549" cy="3854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rot="18890425">
            <a:off x="1289899" y="6022586"/>
            <a:ext cx="2631586" cy="3854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userDrawn="1"/>
        </p:nvSpPr>
        <p:spPr>
          <a:xfrm>
            <a:off x="1782161" y="2819400"/>
            <a:ext cx="2743200" cy="27432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907127" y="2961130"/>
            <a:ext cx="2493269" cy="2459741"/>
          </a:xfrm>
          <a:prstGeom prst="rect">
            <a:avLst/>
          </a:prstGeom>
        </p:spPr>
      </p:pic>
      <p:sp>
        <p:nvSpPr>
          <p:cNvPr id="19" name="Title 29"/>
          <p:cNvSpPr>
            <a:spLocks noGrp="1"/>
          </p:cNvSpPr>
          <p:nvPr>
            <p:ph type="title" hasCustomPrompt="1"/>
          </p:nvPr>
        </p:nvSpPr>
        <p:spPr>
          <a:xfrm>
            <a:off x="5028575" y="2095500"/>
            <a:ext cx="4267200" cy="1143000"/>
          </a:xfrm>
        </p:spPr>
        <p:txBody>
          <a:bodyPr>
            <a:normAutofit/>
          </a:bodyPr>
          <a:lstStyle>
            <a:lvl1pPr algn="l">
              <a:defRPr sz="3200" b="1">
                <a:solidFill>
                  <a:schemeClr val="tx1">
                    <a:lumMod val="50000"/>
                  </a:schemeClr>
                </a:solidFill>
              </a:defRPr>
            </a:lvl1pPr>
          </a:lstStyle>
          <a:p>
            <a:r>
              <a:rPr lang="en-US" dirty="0"/>
              <a:t>Deal</a:t>
            </a:r>
            <a:br>
              <a:rPr lang="en-US" dirty="0"/>
            </a:br>
            <a:r>
              <a:rPr lang="en-US" dirty="0"/>
              <a:t>Click to edit</a:t>
            </a:r>
          </a:p>
        </p:txBody>
      </p:sp>
      <p:pic>
        <p:nvPicPr>
          <p:cNvPr id="15" name="Picture 14"/>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0" y="5989320"/>
            <a:ext cx="9143999" cy="944880"/>
          </a:xfrm>
          <a:prstGeom prst="rect">
            <a:avLst/>
          </a:prstGeom>
        </p:spPr>
      </p:pic>
      <p:sp>
        <p:nvSpPr>
          <p:cNvPr id="10" name="Slide Number Placeholder 5"/>
          <p:cNvSpPr txBox="1">
            <a:spLocks/>
          </p:cNvSpPr>
          <p:nvPr userDrawn="1"/>
        </p:nvSpPr>
        <p:spPr>
          <a:xfrm>
            <a:off x="6976872" y="6111875"/>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A663E980-01E2-4D0E-BC99-6ABEDAA200DA}" type="slidenum">
              <a:rPr lang="en-US" smtClean="0">
                <a:solidFill>
                  <a:schemeClr val="tx1"/>
                </a:solidFill>
              </a:rPr>
              <a:pPr algn="r"/>
              <a:t>‹#›</a:t>
            </a:fld>
            <a:endParaRPr lang="en-US" dirty="0">
              <a:solidFill>
                <a:schemeClr val="tx1"/>
              </a:solidFill>
            </a:endParaRPr>
          </a:p>
        </p:txBody>
      </p:sp>
    </p:spTree>
    <p:custDataLst>
      <p:tags r:id="rId1"/>
    </p:custDataLst>
    <p:extLst>
      <p:ext uri="{BB962C8B-B14F-4D97-AF65-F5344CB8AC3E}">
        <p14:creationId xmlns:p14="http://schemas.microsoft.com/office/powerpoint/2010/main" val="1688292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Literacy Section">
    <p:spTree>
      <p:nvGrpSpPr>
        <p:cNvPr id="1" name=""/>
        <p:cNvGrpSpPr/>
        <p:nvPr/>
      </p:nvGrpSpPr>
      <p:grpSpPr>
        <a:xfrm>
          <a:off x="0" y="0"/>
          <a:ext cx="0" cy="0"/>
          <a:chOff x="0" y="0"/>
          <a:chExt cx="0" cy="0"/>
        </a:xfrm>
      </p:grpSpPr>
      <p:pic>
        <p:nvPicPr>
          <p:cNvPr id="16" name="Picture 2"/>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0"/>
            <a:ext cx="8666018" cy="6477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974554" y="0"/>
            <a:ext cx="7169446" cy="6857999"/>
          </a:xfrm>
          <a:prstGeom prst="rect">
            <a:avLst/>
          </a:prstGeom>
        </p:spPr>
      </p:pic>
      <p:sp>
        <p:nvSpPr>
          <p:cNvPr id="11" name="Rectangle 10"/>
          <p:cNvSpPr/>
          <p:nvPr userDrawn="1"/>
        </p:nvSpPr>
        <p:spPr>
          <a:xfrm rot="18890425">
            <a:off x="1335582" y="1470688"/>
            <a:ext cx="5613549" cy="3854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rot="18890425">
            <a:off x="1156432" y="6022586"/>
            <a:ext cx="2631586" cy="3854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userDrawn="1"/>
        </p:nvSpPr>
        <p:spPr>
          <a:xfrm>
            <a:off x="1648694" y="2819400"/>
            <a:ext cx="2743200" cy="27432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773660" y="2961130"/>
            <a:ext cx="2493269" cy="2459741"/>
          </a:xfrm>
          <a:prstGeom prst="rect">
            <a:avLst/>
          </a:prstGeom>
        </p:spPr>
      </p:pic>
      <p:sp>
        <p:nvSpPr>
          <p:cNvPr id="19" name="Title 29"/>
          <p:cNvSpPr>
            <a:spLocks noGrp="1"/>
          </p:cNvSpPr>
          <p:nvPr>
            <p:ph type="title" hasCustomPrompt="1"/>
          </p:nvPr>
        </p:nvSpPr>
        <p:spPr>
          <a:xfrm>
            <a:off x="4540826" y="1790383"/>
            <a:ext cx="4267200" cy="1143000"/>
          </a:xfrm>
        </p:spPr>
        <p:txBody>
          <a:bodyPr>
            <a:normAutofit/>
          </a:bodyPr>
          <a:lstStyle>
            <a:lvl1pPr algn="l">
              <a:defRPr sz="3200" b="1">
                <a:solidFill>
                  <a:schemeClr val="tx1">
                    <a:lumMod val="50000"/>
                  </a:schemeClr>
                </a:solidFill>
              </a:defRPr>
            </a:lvl1pPr>
          </a:lstStyle>
          <a:p>
            <a:r>
              <a:rPr lang="en-US" dirty="0"/>
              <a:t>Deal</a:t>
            </a:r>
            <a:br>
              <a:rPr lang="en-US" dirty="0"/>
            </a:br>
            <a:r>
              <a:rPr lang="en-US" dirty="0"/>
              <a:t>Click to edit</a:t>
            </a:r>
          </a:p>
        </p:txBody>
      </p:sp>
      <p:pic>
        <p:nvPicPr>
          <p:cNvPr id="15" name="Picture 14"/>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0" y="5989320"/>
            <a:ext cx="9143999" cy="944880"/>
          </a:xfrm>
          <a:prstGeom prst="rect">
            <a:avLst/>
          </a:prstGeom>
        </p:spPr>
      </p:pic>
      <p:sp>
        <p:nvSpPr>
          <p:cNvPr id="10" name="Slide Number Placeholder 5"/>
          <p:cNvSpPr txBox="1">
            <a:spLocks/>
          </p:cNvSpPr>
          <p:nvPr userDrawn="1"/>
        </p:nvSpPr>
        <p:spPr>
          <a:xfrm>
            <a:off x="6976872" y="6111875"/>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A663E980-01E2-4D0E-BC99-6ABEDAA200DA}" type="slidenum">
              <a:rPr lang="en-US" smtClean="0">
                <a:solidFill>
                  <a:schemeClr val="tx1"/>
                </a:solidFill>
              </a:rPr>
              <a:pPr algn="r"/>
              <a:t>‹#›</a:t>
            </a:fld>
            <a:endParaRPr lang="en-US" dirty="0">
              <a:solidFill>
                <a:schemeClr val="tx1"/>
              </a:solidFill>
            </a:endParaRPr>
          </a:p>
        </p:txBody>
      </p:sp>
      <p:sp>
        <p:nvSpPr>
          <p:cNvPr id="17" name="Text Placeholder 3"/>
          <p:cNvSpPr>
            <a:spLocks noGrp="1"/>
          </p:cNvSpPr>
          <p:nvPr>
            <p:ph type="body" sz="half" idx="2"/>
          </p:nvPr>
        </p:nvSpPr>
        <p:spPr>
          <a:xfrm>
            <a:off x="4548233" y="3017520"/>
            <a:ext cx="4572000" cy="2971800"/>
          </a:xfrm>
        </p:spPr>
        <p:txBody>
          <a:bodyPr>
            <a:normAutofit/>
          </a:bodyPr>
          <a:lstStyle>
            <a:lvl1pPr marL="285750" indent="-285750">
              <a:lnSpc>
                <a:spcPct val="150000"/>
              </a:lnSpc>
              <a:buFontTx/>
              <a:buBlip>
                <a:blip r:embed="rId6"/>
              </a:buBlip>
              <a:defRPr sz="2000" b="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4080877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Literacy Section">
    <p:spTree>
      <p:nvGrpSpPr>
        <p:cNvPr id="1" name=""/>
        <p:cNvGrpSpPr/>
        <p:nvPr/>
      </p:nvGrpSpPr>
      <p:grpSpPr>
        <a:xfrm>
          <a:off x="0" y="0"/>
          <a:ext cx="0" cy="0"/>
          <a:chOff x="0" y="0"/>
          <a:chExt cx="0" cy="0"/>
        </a:xfrm>
      </p:grpSpPr>
      <p:pic>
        <p:nvPicPr>
          <p:cNvPr id="16"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39618" t="3210" r="-3643"/>
          <a:stretch/>
        </p:blipFill>
        <p:spPr bwMode="auto">
          <a:xfrm>
            <a:off x="-1" y="0"/>
            <a:ext cx="6426575" cy="6477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974554" y="0"/>
            <a:ext cx="7169446" cy="6857999"/>
          </a:xfrm>
          <a:prstGeom prst="rect">
            <a:avLst/>
          </a:prstGeom>
        </p:spPr>
      </p:pic>
      <p:sp>
        <p:nvSpPr>
          <p:cNvPr id="11" name="Rectangle 10"/>
          <p:cNvSpPr/>
          <p:nvPr userDrawn="1"/>
        </p:nvSpPr>
        <p:spPr>
          <a:xfrm rot="18890425">
            <a:off x="1335582" y="1470688"/>
            <a:ext cx="5613549" cy="3854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rot="18890425">
            <a:off x="1156432" y="6022586"/>
            <a:ext cx="2631586" cy="3854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userDrawn="1"/>
        </p:nvSpPr>
        <p:spPr>
          <a:xfrm>
            <a:off x="1648694" y="2819400"/>
            <a:ext cx="2743200" cy="27432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773660" y="2961130"/>
            <a:ext cx="2493269" cy="2459741"/>
          </a:xfrm>
          <a:prstGeom prst="rect">
            <a:avLst/>
          </a:prstGeom>
        </p:spPr>
      </p:pic>
      <p:sp>
        <p:nvSpPr>
          <p:cNvPr id="19" name="Title 29"/>
          <p:cNvSpPr>
            <a:spLocks noGrp="1"/>
          </p:cNvSpPr>
          <p:nvPr>
            <p:ph type="title" hasCustomPrompt="1"/>
          </p:nvPr>
        </p:nvSpPr>
        <p:spPr>
          <a:xfrm>
            <a:off x="4540826" y="1790383"/>
            <a:ext cx="4267200" cy="1143000"/>
          </a:xfrm>
        </p:spPr>
        <p:txBody>
          <a:bodyPr>
            <a:normAutofit/>
          </a:bodyPr>
          <a:lstStyle>
            <a:lvl1pPr algn="l">
              <a:defRPr sz="3200" b="1">
                <a:solidFill>
                  <a:schemeClr val="tx1">
                    <a:lumMod val="50000"/>
                  </a:schemeClr>
                </a:solidFill>
              </a:defRPr>
            </a:lvl1pPr>
          </a:lstStyle>
          <a:p>
            <a:r>
              <a:rPr lang="en-US" dirty="0"/>
              <a:t>Deal</a:t>
            </a:r>
            <a:br>
              <a:rPr lang="en-US" dirty="0"/>
            </a:br>
            <a:r>
              <a:rPr lang="en-US" dirty="0"/>
              <a:t>Click to edit</a:t>
            </a:r>
          </a:p>
        </p:txBody>
      </p:sp>
      <p:pic>
        <p:nvPicPr>
          <p:cNvPr id="15" name="Picture 14"/>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0" y="5989320"/>
            <a:ext cx="9143999" cy="944880"/>
          </a:xfrm>
          <a:prstGeom prst="rect">
            <a:avLst/>
          </a:prstGeom>
        </p:spPr>
      </p:pic>
      <p:sp>
        <p:nvSpPr>
          <p:cNvPr id="10" name="Slide Number Placeholder 5"/>
          <p:cNvSpPr txBox="1">
            <a:spLocks/>
          </p:cNvSpPr>
          <p:nvPr userDrawn="1"/>
        </p:nvSpPr>
        <p:spPr>
          <a:xfrm>
            <a:off x="6976872" y="6111875"/>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A663E980-01E2-4D0E-BC99-6ABEDAA200DA}" type="slidenum">
              <a:rPr lang="en-US" smtClean="0">
                <a:solidFill>
                  <a:schemeClr val="tx1"/>
                </a:solidFill>
              </a:rPr>
              <a:pPr algn="r"/>
              <a:t>‹#›</a:t>
            </a:fld>
            <a:endParaRPr lang="en-US" dirty="0">
              <a:solidFill>
                <a:schemeClr val="tx1"/>
              </a:solidFill>
            </a:endParaRPr>
          </a:p>
        </p:txBody>
      </p:sp>
      <p:sp>
        <p:nvSpPr>
          <p:cNvPr id="17" name="Text Placeholder 3"/>
          <p:cNvSpPr>
            <a:spLocks noGrp="1"/>
          </p:cNvSpPr>
          <p:nvPr>
            <p:ph type="body" sz="half" idx="2"/>
          </p:nvPr>
        </p:nvSpPr>
        <p:spPr>
          <a:xfrm>
            <a:off x="4548233" y="3017520"/>
            <a:ext cx="4572000" cy="2971800"/>
          </a:xfrm>
        </p:spPr>
        <p:txBody>
          <a:bodyPr>
            <a:normAutofit/>
          </a:bodyPr>
          <a:lstStyle>
            <a:lvl1pPr marL="285750" indent="-285750">
              <a:lnSpc>
                <a:spcPct val="150000"/>
              </a:lnSpc>
              <a:buFontTx/>
              <a:buBlip>
                <a:blip r:embed="rId6"/>
              </a:buBlip>
              <a:defRPr sz="2000" b="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454434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iteracy Photo Lef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989320"/>
            <a:ext cx="9143999" cy="944880"/>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 y="0"/>
            <a:ext cx="9144000" cy="420624"/>
          </a:xfrm>
          <a:prstGeom prst="rect">
            <a:avLst/>
          </a:prstGeom>
        </p:spPr>
      </p:pic>
      <p:sp>
        <p:nvSpPr>
          <p:cNvPr id="11" name="Picture Placeholder 2"/>
          <p:cNvSpPr>
            <a:spLocks noGrp="1"/>
          </p:cNvSpPr>
          <p:nvPr>
            <p:ph type="pic" idx="1"/>
          </p:nvPr>
        </p:nvSpPr>
        <p:spPr>
          <a:xfrm>
            <a:off x="0" y="1905000"/>
            <a:ext cx="4038600" cy="3657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2" name="Text Placeholder 3"/>
          <p:cNvSpPr>
            <a:spLocks noGrp="1"/>
          </p:cNvSpPr>
          <p:nvPr>
            <p:ph type="body" sz="half" idx="2"/>
          </p:nvPr>
        </p:nvSpPr>
        <p:spPr>
          <a:xfrm>
            <a:off x="4572000" y="1905000"/>
            <a:ext cx="4267200" cy="3657600"/>
          </a:xfrm>
        </p:spPr>
        <p:txBody>
          <a:bodyPr>
            <a:normAutofit/>
          </a:bodyPr>
          <a:lstStyle>
            <a:lvl1pPr marL="285750" indent="-285750">
              <a:buFontTx/>
              <a:buBlip>
                <a:blip r:embed="rId4"/>
              </a:buBlip>
              <a:defRPr sz="20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3" name="Rectangle 12"/>
          <p:cNvSpPr/>
          <p:nvPr userDrawn="1"/>
        </p:nvSpPr>
        <p:spPr>
          <a:xfrm>
            <a:off x="4038600" y="1905000"/>
            <a:ext cx="152400" cy="3657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4219206" y="1905000"/>
            <a:ext cx="27432" cy="3657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p:cNvSpPr>
            <a:spLocks noGrp="1"/>
          </p:cNvSpPr>
          <p:nvPr>
            <p:ph type="title"/>
          </p:nvPr>
        </p:nvSpPr>
        <p:spPr>
          <a:xfrm>
            <a:off x="457200" y="274638"/>
            <a:ext cx="8229600" cy="1143000"/>
          </a:xfrm>
        </p:spPr>
        <p:txBody>
          <a:bodyPr/>
          <a:lstStyle/>
          <a:p>
            <a:r>
              <a:rPr lang="en-US" dirty="0"/>
              <a:t>Click to edit Master title style</a:t>
            </a:r>
          </a:p>
        </p:txBody>
      </p:sp>
      <p:sp>
        <p:nvSpPr>
          <p:cNvPr id="9" name="Slide Number Placeholder 5"/>
          <p:cNvSpPr txBox="1">
            <a:spLocks/>
          </p:cNvSpPr>
          <p:nvPr userDrawn="1"/>
        </p:nvSpPr>
        <p:spPr>
          <a:xfrm>
            <a:off x="6976872" y="6111875"/>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A663E980-01E2-4D0E-BC99-6ABEDAA200DA}" type="slidenum">
              <a:rPr lang="en-US" smtClean="0">
                <a:solidFill>
                  <a:schemeClr val="tx1"/>
                </a:solidFill>
              </a:rPr>
              <a:pPr algn="r"/>
              <a:t>‹#›</a:t>
            </a:fld>
            <a:endParaRPr lang="en-US" dirty="0">
              <a:solidFill>
                <a:schemeClr val="tx1"/>
              </a:solidFill>
            </a:endParaRPr>
          </a:p>
        </p:txBody>
      </p:sp>
    </p:spTree>
    <p:extLst>
      <p:ext uri="{BB962C8B-B14F-4D97-AF65-F5344CB8AC3E}">
        <p14:creationId xmlns:p14="http://schemas.microsoft.com/office/powerpoint/2010/main" val="3603214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iteracy Blank">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989320"/>
            <a:ext cx="9143999" cy="944880"/>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 y="0"/>
            <a:ext cx="9144000" cy="420624"/>
          </a:xfrm>
          <a:prstGeom prst="rect">
            <a:avLst/>
          </a:prstGeom>
        </p:spPr>
      </p:pic>
      <p:sp>
        <p:nvSpPr>
          <p:cNvPr id="4" name="Title 1"/>
          <p:cNvSpPr>
            <a:spLocks noGrp="1"/>
          </p:cNvSpPr>
          <p:nvPr>
            <p:ph type="title"/>
          </p:nvPr>
        </p:nvSpPr>
        <p:spPr>
          <a:xfrm>
            <a:off x="457200" y="274638"/>
            <a:ext cx="8229600" cy="1143000"/>
          </a:xfrm>
        </p:spPr>
        <p:txBody>
          <a:bodyPr/>
          <a:lstStyle/>
          <a:p>
            <a:r>
              <a:rPr lang="en-US"/>
              <a:t>Click to edit Master title style</a:t>
            </a:r>
          </a:p>
        </p:txBody>
      </p:sp>
      <p:sp>
        <p:nvSpPr>
          <p:cNvPr id="5" name="Text Placeholder 4"/>
          <p:cNvSpPr>
            <a:spLocks noGrp="1"/>
          </p:cNvSpPr>
          <p:nvPr>
            <p:ph type="body" sz="quarter" idx="10"/>
          </p:nvPr>
        </p:nvSpPr>
        <p:spPr>
          <a:xfrm>
            <a:off x="479612" y="1869140"/>
            <a:ext cx="2667000" cy="4120179"/>
          </a:xfrm>
        </p:spPr>
        <p:txBody>
          <a:bodyPr>
            <a:normAutofit/>
          </a:bodyPr>
          <a:lstStyle>
            <a:lvl1pPr marL="342900" marR="0" indent="-342900" algn="l" defTabSz="914400" rtl="0" eaLnBrk="1" fontAlgn="auto" latinLnBrk="0" hangingPunct="1">
              <a:lnSpc>
                <a:spcPct val="100000"/>
              </a:lnSpc>
              <a:spcBef>
                <a:spcPct val="20000"/>
              </a:spcBef>
              <a:spcAft>
                <a:spcPts val="0"/>
              </a:spcAft>
              <a:buClrTx/>
              <a:buSzTx/>
              <a:buFontTx/>
              <a:buBlip>
                <a:blip r:embed="rId4"/>
              </a:buBlip>
              <a:tabLst/>
              <a:defRPr sz="2000"/>
            </a:lvl1pPr>
            <a:lvl2pPr marL="742950" indent="-285750">
              <a:buFontTx/>
              <a:buBlip>
                <a:blip r:embed="rId4"/>
              </a:buBlip>
              <a:defRPr/>
            </a:lvl2pPr>
            <a:lvl3pPr marL="1143000" indent="-228600">
              <a:buFontTx/>
              <a:buBlip>
                <a:blip r:embed="rId4"/>
              </a:buBlip>
              <a:defRPr/>
            </a:lvl3pPr>
            <a:lvl4pPr marL="1600200" indent="-228600">
              <a:buFontTx/>
              <a:buBlip>
                <a:blip r:embed="rId4"/>
              </a:buBlip>
              <a:defRPr/>
            </a:lvl4pPr>
            <a:lvl5pPr marL="2057400" indent="-228600">
              <a:buFontTx/>
              <a:buBlip>
                <a:blip r:embed="rId4"/>
              </a:buBlip>
              <a:defRPr/>
            </a:lvl5pPr>
          </a:lstStyle>
          <a:p>
            <a:pPr lvl="0"/>
            <a:r>
              <a:rPr lang="en-US" dirty="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Tx/>
              <a:buBlip>
                <a:blip r:embed="rId4"/>
              </a:buBlip>
              <a:tabLst/>
              <a:defRPr/>
            </a:pPr>
            <a:r>
              <a:rPr lang="en-US" dirty="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Tx/>
              <a:buBlip>
                <a:blip r:embed="rId4"/>
              </a:buBlip>
              <a:tabLst/>
              <a:defRPr/>
            </a:pPr>
            <a:r>
              <a:rPr lang="en-US" dirty="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Tx/>
              <a:buBlip>
                <a:blip r:embed="rId4"/>
              </a:buBlip>
              <a:tabLst/>
              <a:defRPr/>
            </a:pPr>
            <a:r>
              <a:rPr lang="en-US" dirty="0"/>
              <a:t>Click to edit Master text styles</a:t>
            </a:r>
          </a:p>
          <a:p>
            <a:pPr lvl="0"/>
            <a:endParaRPr lang="en-US" dirty="0"/>
          </a:p>
        </p:txBody>
      </p:sp>
      <p:sp>
        <p:nvSpPr>
          <p:cNvPr id="6" name="Slide Number Placeholder 5"/>
          <p:cNvSpPr txBox="1">
            <a:spLocks/>
          </p:cNvSpPr>
          <p:nvPr userDrawn="1"/>
        </p:nvSpPr>
        <p:spPr>
          <a:xfrm>
            <a:off x="6976872" y="6111875"/>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A663E980-01E2-4D0E-BC99-6ABEDAA200DA}" type="slidenum">
              <a:rPr lang="en-US" smtClean="0">
                <a:solidFill>
                  <a:schemeClr val="tx1"/>
                </a:solidFill>
              </a:rPr>
              <a:pPr algn="r"/>
              <a:t>‹#›</a:t>
            </a:fld>
            <a:endParaRPr lang="en-US" dirty="0">
              <a:solidFill>
                <a:schemeClr val="tx1"/>
              </a:solidFill>
            </a:endParaRPr>
          </a:p>
        </p:txBody>
      </p:sp>
    </p:spTree>
    <p:extLst>
      <p:ext uri="{BB962C8B-B14F-4D97-AF65-F5344CB8AC3E}">
        <p14:creationId xmlns:p14="http://schemas.microsoft.com/office/powerpoint/2010/main" val="1795319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iteracy Photo Righ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989320"/>
            <a:ext cx="9143999" cy="944880"/>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 y="0"/>
            <a:ext cx="9144000" cy="420624"/>
          </a:xfrm>
          <a:prstGeom prst="rect">
            <a:avLst/>
          </a:prstGeom>
        </p:spPr>
      </p:pic>
      <p:sp>
        <p:nvSpPr>
          <p:cNvPr id="11" name="Picture Placeholder 2"/>
          <p:cNvSpPr>
            <a:spLocks noGrp="1"/>
          </p:cNvSpPr>
          <p:nvPr>
            <p:ph type="pic" idx="1"/>
          </p:nvPr>
        </p:nvSpPr>
        <p:spPr>
          <a:xfrm>
            <a:off x="5105399" y="1905000"/>
            <a:ext cx="4038600" cy="3657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2" name="Text Placeholder 3"/>
          <p:cNvSpPr>
            <a:spLocks noGrp="1"/>
          </p:cNvSpPr>
          <p:nvPr>
            <p:ph type="body" sz="half" idx="2"/>
          </p:nvPr>
        </p:nvSpPr>
        <p:spPr>
          <a:xfrm>
            <a:off x="457200" y="1905000"/>
            <a:ext cx="4343400" cy="3657600"/>
          </a:xfrm>
        </p:spPr>
        <p:txBody>
          <a:bodyPr>
            <a:normAutofit/>
          </a:bodyPr>
          <a:lstStyle>
            <a:lvl1pPr marL="285750" indent="-285750">
              <a:buFontTx/>
              <a:buBlip>
                <a:blip r:embed="rId4"/>
              </a:buBlip>
              <a:defRPr sz="20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grpSp>
        <p:nvGrpSpPr>
          <p:cNvPr id="3" name="Group 2"/>
          <p:cNvGrpSpPr/>
          <p:nvPr userDrawn="1"/>
        </p:nvGrpSpPr>
        <p:grpSpPr>
          <a:xfrm>
            <a:off x="4905006" y="1905000"/>
            <a:ext cx="200394" cy="3657600"/>
            <a:chOff x="4219206" y="1905000"/>
            <a:chExt cx="200394" cy="3657600"/>
          </a:xfrm>
        </p:grpSpPr>
        <p:sp>
          <p:nvSpPr>
            <p:cNvPr id="13" name="Rectangle 12"/>
            <p:cNvSpPr/>
            <p:nvPr userDrawn="1"/>
          </p:nvSpPr>
          <p:spPr>
            <a:xfrm>
              <a:off x="4267200" y="1905000"/>
              <a:ext cx="152400" cy="3657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4219206" y="1905000"/>
              <a:ext cx="27432" cy="3657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Title 1"/>
          <p:cNvSpPr>
            <a:spLocks noGrp="1"/>
          </p:cNvSpPr>
          <p:nvPr userDrawn="1">
            <p:ph type="title"/>
          </p:nvPr>
        </p:nvSpPr>
        <p:spPr>
          <a:xfrm>
            <a:off x="457200" y="274638"/>
            <a:ext cx="8229600" cy="1143000"/>
          </a:xfrm>
        </p:spPr>
        <p:txBody>
          <a:bodyPr/>
          <a:lstStyle/>
          <a:p>
            <a:r>
              <a:rPr lang="en-US"/>
              <a:t>Click to edit Master title style</a:t>
            </a:r>
          </a:p>
        </p:txBody>
      </p:sp>
      <p:sp>
        <p:nvSpPr>
          <p:cNvPr id="10" name="Slide Number Placeholder 5"/>
          <p:cNvSpPr txBox="1">
            <a:spLocks/>
          </p:cNvSpPr>
          <p:nvPr userDrawn="1"/>
        </p:nvSpPr>
        <p:spPr>
          <a:xfrm>
            <a:off x="6976872" y="6111875"/>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A663E980-01E2-4D0E-BC99-6ABEDAA200DA}" type="slidenum">
              <a:rPr lang="en-US" smtClean="0">
                <a:solidFill>
                  <a:schemeClr val="tx1"/>
                </a:solidFill>
              </a:rPr>
              <a:pPr algn="r"/>
              <a:t>‹#›</a:t>
            </a:fld>
            <a:endParaRPr lang="en-US" dirty="0">
              <a:solidFill>
                <a:schemeClr val="tx1"/>
              </a:solidFill>
            </a:endParaRPr>
          </a:p>
        </p:txBody>
      </p:sp>
    </p:spTree>
    <p:extLst>
      <p:ext uri="{BB962C8B-B14F-4D97-AF65-F5344CB8AC3E}">
        <p14:creationId xmlns:p14="http://schemas.microsoft.com/office/powerpoint/2010/main" val="754654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iteracy Three Photos">
    <p:spTree>
      <p:nvGrpSpPr>
        <p:cNvPr id="1" name=""/>
        <p:cNvGrpSpPr/>
        <p:nvPr/>
      </p:nvGrpSpPr>
      <p:grpSpPr>
        <a:xfrm>
          <a:off x="0" y="0"/>
          <a:ext cx="0" cy="0"/>
          <a:chOff x="0" y="0"/>
          <a:chExt cx="0" cy="0"/>
        </a:xfrm>
      </p:grpSpPr>
      <p:sp>
        <p:nvSpPr>
          <p:cNvPr id="11" name="Picture Placeholder 2"/>
          <p:cNvSpPr>
            <a:spLocks noGrp="1"/>
          </p:cNvSpPr>
          <p:nvPr>
            <p:ph type="pic" idx="1"/>
          </p:nvPr>
        </p:nvSpPr>
        <p:spPr>
          <a:xfrm>
            <a:off x="-27432" y="420624"/>
            <a:ext cx="9171432" cy="385267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989320"/>
            <a:ext cx="9143999" cy="944880"/>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 y="0"/>
            <a:ext cx="9144000" cy="420624"/>
          </a:xfrm>
          <a:prstGeom prst="rect">
            <a:avLst/>
          </a:prstGeom>
        </p:spPr>
      </p:pic>
      <p:sp>
        <p:nvSpPr>
          <p:cNvPr id="12" name="Text Placeholder 3"/>
          <p:cNvSpPr>
            <a:spLocks noGrp="1"/>
          </p:cNvSpPr>
          <p:nvPr>
            <p:ph type="body" sz="half" idx="2"/>
          </p:nvPr>
        </p:nvSpPr>
        <p:spPr>
          <a:xfrm>
            <a:off x="304800" y="4648200"/>
            <a:ext cx="2743200" cy="914400"/>
          </a:xfrm>
          <a:solidFill>
            <a:schemeClr val="tx1"/>
          </a:solidFill>
        </p:spPr>
        <p:txBody>
          <a:bodyPr>
            <a:normAutofit/>
          </a:bodyPr>
          <a:lstStyle>
            <a:lvl1pPr marL="0" indent="0">
              <a:buFontTx/>
              <a:buNone/>
              <a:defRPr sz="2000" b="1">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5" name="Title 1"/>
          <p:cNvSpPr>
            <a:spLocks noGrp="1"/>
          </p:cNvSpPr>
          <p:nvPr userDrawn="1">
            <p:ph type="title"/>
          </p:nvPr>
        </p:nvSpPr>
        <p:spPr>
          <a:xfrm>
            <a:off x="457200" y="274638"/>
            <a:ext cx="8229600" cy="1143000"/>
          </a:xfrm>
        </p:spPr>
        <p:txBody>
          <a:bodyPr/>
          <a:lstStyle/>
          <a:p>
            <a:r>
              <a:rPr lang="en-US"/>
              <a:t>Click to edit Master title style</a:t>
            </a:r>
          </a:p>
        </p:txBody>
      </p:sp>
      <p:sp>
        <p:nvSpPr>
          <p:cNvPr id="4" name="Picture Placeholder 3"/>
          <p:cNvSpPr>
            <a:spLocks noGrp="1"/>
          </p:cNvSpPr>
          <p:nvPr>
            <p:ph type="pic" sz="quarter" idx="10"/>
          </p:nvPr>
        </p:nvSpPr>
        <p:spPr>
          <a:xfrm>
            <a:off x="304800" y="2209800"/>
            <a:ext cx="2743200" cy="2438400"/>
          </a:xfrm>
        </p:spPr>
        <p:txBody>
          <a:bodyPr/>
          <a:lstStyle/>
          <a:p>
            <a:endParaRPr lang="en-US" dirty="0"/>
          </a:p>
        </p:txBody>
      </p:sp>
      <p:sp>
        <p:nvSpPr>
          <p:cNvPr id="16" name="Text Placeholder 3"/>
          <p:cNvSpPr>
            <a:spLocks noGrp="1"/>
          </p:cNvSpPr>
          <p:nvPr>
            <p:ph type="body" sz="half" idx="11"/>
          </p:nvPr>
        </p:nvSpPr>
        <p:spPr>
          <a:xfrm>
            <a:off x="3200400" y="4648200"/>
            <a:ext cx="2743200" cy="914400"/>
          </a:xfrm>
          <a:solidFill>
            <a:schemeClr val="tx2"/>
          </a:solidFill>
        </p:spPr>
        <p:txBody>
          <a:bodyPr>
            <a:normAutofit/>
          </a:bodyPr>
          <a:lstStyle>
            <a:lvl1pPr marL="0" indent="0">
              <a:buFontTx/>
              <a:buNone/>
              <a:defRPr sz="2000" b="1">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7" name="Picture Placeholder 3"/>
          <p:cNvSpPr>
            <a:spLocks noGrp="1"/>
          </p:cNvSpPr>
          <p:nvPr>
            <p:ph type="pic" sz="quarter" idx="12"/>
          </p:nvPr>
        </p:nvSpPr>
        <p:spPr>
          <a:xfrm>
            <a:off x="3200400" y="2209800"/>
            <a:ext cx="2743200" cy="2438400"/>
          </a:xfrm>
        </p:spPr>
        <p:txBody>
          <a:bodyPr/>
          <a:lstStyle/>
          <a:p>
            <a:endParaRPr lang="en-US" dirty="0"/>
          </a:p>
        </p:txBody>
      </p:sp>
      <p:sp>
        <p:nvSpPr>
          <p:cNvPr id="18" name="Text Placeholder 3"/>
          <p:cNvSpPr>
            <a:spLocks noGrp="1"/>
          </p:cNvSpPr>
          <p:nvPr>
            <p:ph type="body" sz="half" idx="13"/>
          </p:nvPr>
        </p:nvSpPr>
        <p:spPr>
          <a:xfrm>
            <a:off x="6096000" y="4648200"/>
            <a:ext cx="2743200" cy="914400"/>
          </a:xfrm>
          <a:solidFill>
            <a:schemeClr val="bg2"/>
          </a:solidFill>
        </p:spPr>
        <p:txBody>
          <a:bodyPr>
            <a:normAutofit/>
          </a:bodyPr>
          <a:lstStyle>
            <a:lvl1pPr marL="0" indent="0">
              <a:buFontTx/>
              <a:buNone/>
              <a:defRPr sz="2000" b="1">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9" name="Picture Placeholder 3"/>
          <p:cNvSpPr>
            <a:spLocks noGrp="1"/>
          </p:cNvSpPr>
          <p:nvPr>
            <p:ph type="pic" sz="quarter" idx="14"/>
          </p:nvPr>
        </p:nvSpPr>
        <p:spPr>
          <a:xfrm>
            <a:off x="6096000" y="2209800"/>
            <a:ext cx="2743200" cy="2438400"/>
          </a:xfrm>
        </p:spPr>
        <p:txBody>
          <a:bodyPr/>
          <a:lstStyle/>
          <a:p>
            <a:endParaRPr lang="en-US" dirty="0"/>
          </a:p>
        </p:txBody>
      </p:sp>
      <p:sp>
        <p:nvSpPr>
          <p:cNvPr id="13" name="Slide Number Placeholder 5"/>
          <p:cNvSpPr txBox="1">
            <a:spLocks/>
          </p:cNvSpPr>
          <p:nvPr userDrawn="1"/>
        </p:nvSpPr>
        <p:spPr>
          <a:xfrm>
            <a:off x="6976872" y="6111875"/>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A663E980-01E2-4D0E-BC99-6ABEDAA200DA}" type="slidenum">
              <a:rPr lang="en-US" smtClean="0">
                <a:solidFill>
                  <a:schemeClr val="tx1"/>
                </a:solidFill>
              </a:rPr>
              <a:pPr algn="r"/>
              <a:t>‹#›</a:t>
            </a:fld>
            <a:endParaRPr lang="en-US" dirty="0">
              <a:solidFill>
                <a:schemeClr val="tx1"/>
              </a:solidFill>
            </a:endParaRPr>
          </a:p>
        </p:txBody>
      </p:sp>
    </p:spTree>
    <p:extLst>
      <p:ext uri="{BB962C8B-B14F-4D97-AF65-F5344CB8AC3E}">
        <p14:creationId xmlns:p14="http://schemas.microsoft.com/office/powerpoint/2010/main" val="537532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42BEC2-298C-481B-95CA-8384A9F71FBC}" type="datetimeFigureOut">
              <a:rPr lang="en-US" smtClean="0"/>
              <a:t>2/24/2021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F5CA01-BB88-453E-A2A8-FCAE7AABC299}" type="slidenum">
              <a:rPr lang="en-US" smtClean="0"/>
              <a:t>‹#›</a:t>
            </a:fld>
            <a:endParaRPr lang="en-US" dirty="0"/>
          </a:p>
        </p:txBody>
      </p:sp>
    </p:spTree>
    <p:extLst>
      <p:ext uri="{BB962C8B-B14F-4D97-AF65-F5344CB8AC3E}">
        <p14:creationId xmlns:p14="http://schemas.microsoft.com/office/powerpoint/2010/main" val="340445306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88" r:id="rId5"/>
    <p:sldLayoutId id="2147483677" r:id="rId6"/>
    <p:sldLayoutId id="2147483678" r:id="rId7"/>
    <p:sldLayoutId id="2147483679" r:id="rId8"/>
    <p:sldLayoutId id="2147483680" r:id="rId9"/>
    <p:sldLayoutId id="2147483681" r:id="rId10"/>
    <p:sldLayoutId id="2147483682" r:id="rId11"/>
    <p:sldLayoutId id="2147483683" r:id="rId12"/>
    <p:sldLayoutId id="2147483685" r:id="rId13"/>
    <p:sldLayoutId id="2147483687" r:id="rId14"/>
  </p:sldLayoutIdLst>
  <p:txStyles>
    <p:titleStyle>
      <a:lvl1pPr algn="l" defTabSz="9144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image" Target="../media/image16.JPG"/><Relationship Id="rId4" Type="http://schemas.openxmlformats.org/officeDocument/2006/relationships/image" Target="../media/image15.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xml"/><Relationship Id="rId1" Type="http://schemas.openxmlformats.org/officeDocument/2006/relationships/tags" Target="../tags/tag14.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8.xml"/><Relationship Id="rId1" Type="http://schemas.openxmlformats.org/officeDocument/2006/relationships/tags" Target="../tags/tag15.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18.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tags" Target="../tags/tag16.xml"/><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14.xml"/><Relationship Id="rId1" Type="http://schemas.openxmlformats.org/officeDocument/2006/relationships/tags" Target="../tags/tag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6.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hyperlink" Target="https://studentaid.gov/manage-loans/repayment/plans" TargetMode="External"/><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hyperlink" Target="https://studentaid.ed.gov/sa/repay-loans/understand/plans" TargetMode="External"/><Relationship Id="rId5" Type="http://schemas.openxmlformats.org/officeDocument/2006/relationships/image" Target="../media/image21.jpe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23.jpeg"/><Relationship Id="rId4" Type="http://schemas.openxmlformats.org/officeDocument/2006/relationships/image" Target="../media/image22.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8.xml"/><Relationship Id="rId1" Type="http://schemas.openxmlformats.org/officeDocument/2006/relationships/tags" Target="../tags/tag9.xml"/><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3087" r="18549" b="33295"/>
          <a:stretch/>
        </p:blipFill>
        <p:spPr>
          <a:xfrm>
            <a:off x="9373" y="5840"/>
            <a:ext cx="3038627" cy="2604655"/>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8026" t="10175" r="13412" b="-459"/>
          <a:stretch/>
        </p:blipFill>
        <p:spPr>
          <a:xfrm>
            <a:off x="2978727" y="5840"/>
            <a:ext cx="3204623" cy="28344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8655" y="5840"/>
            <a:ext cx="3137022" cy="2507072"/>
          </a:xfrm>
          <a:prstGeom prst="rect">
            <a:avLst/>
          </a:prstGeom>
        </p:spPr>
      </p:pic>
      <p:pic>
        <p:nvPicPr>
          <p:cNvPr id="5" name="Picture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75" y="2028976"/>
            <a:ext cx="9195677" cy="4885970"/>
          </a:xfrm>
          <a:prstGeom prst="rect">
            <a:avLst/>
          </a:prstGeom>
        </p:spPr>
      </p:pic>
      <p:sp>
        <p:nvSpPr>
          <p:cNvPr id="4" name="TextBox 3"/>
          <p:cNvSpPr txBox="1"/>
          <p:nvPr/>
        </p:nvSpPr>
        <p:spPr>
          <a:xfrm>
            <a:off x="6531425" y="3265714"/>
            <a:ext cx="242165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FFFF"/>
                </a:solidFill>
                <a:effectLst/>
                <a:uLnTx/>
                <a:uFillTx/>
                <a:latin typeface="Times Bold Italic" pitchFamily="18" charset="0"/>
                <a:ea typeface="+mn-ea"/>
                <a:cs typeface="+mn-cs"/>
              </a:rPr>
              <a:t>Personal Financial Readiness</a:t>
            </a:r>
          </a:p>
        </p:txBody>
      </p:sp>
      <p:sp>
        <p:nvSpPr>
          <p:cNvPr id="2" name="Title 1">
            <a:extLst>
              <a:ext uri="{FF2B5EF4-FFF2-40B4-BE49-F238E27FC236}">
                <a16:creationId xmlns:a16="http://schemas.microsoft.com/office/drawing/2014/main" id="{D3ACFDE8-A622-4625-A16F-CC5DA31971BF}"/>
              </a:ext>
            </a:extLst>
          </p:cNvPr>
          <p:cNvSpPr>
            <a:spLocks noGrp="1"/>
          </p:cNvSpPr>
          <p:nvPr>
            <p:ph type="ctrTitle"/>
          </p:nvPr>
        </p:nvSpPr>
        <p:spPr>
          <a:xfrm>
            <a:off x="705896" y="4857537"/>
            <a:ext cx="7512946" cy="1466850"/>
          </a:xfrm>
          <a:ln>
            <a:noFill/>
          </a:ln>
        </p:spPr>
        <p:txBody>
          <a:bodyPr>
            <a:normAutofit fontScale="90000"/>
          </a:bodyPr>
          <a:lstStyle/>
          <a:p>
            <a:pPr algn="l"/>
            <a:r>
              <a:rPr lang="en-US" sz="3000" b="0" dirty="0">
                <a:solidFill>
                  <a:schemeClr val="bg1">
                    <a:lumMod val="85000"/>
                  </a:schemeClr>
                </a:solidFill>
              </a:rPr>
              <a:t>Welcome to</a:t>
            </a:r>
            <a:br>
              <a:rPr lang="en-US" sz="3000" b="0" dirty="0">
                <a:solidFill>
                  <a:schemeClr val="bg1">
                    <a:lumMod val="85000"/>
                  </a:schemeClr>
                </a:solidFill>
              </a:rPr>
            </a:br>
            <a:r>
              <a:rPr lang="en-US" sz="3000" b="0" dirty="0">
                <a:solidFill>
                  <a:schemeClr val="bg1">
                    <a:lumMod val="85000"/>
                  </a:schemeClr>
                </a:solidFill>
              </a:rPr>
              <a:t>Air Force Financial Readiness:</a:t>
            </a:r>
            <a:r>
              <a:rPr lang="en-US" sz="3200" dirty="0">
                <a:solidFill>
                  <a:schemeClr val="bg1"/>
                </a:solidFill>
                <a:latin typeface="Arial" panose="020B0604020202020204" pitchFamily="34" charset="0"/>
                <a:cs typeface="Arial" panose="020B0604020202020204" pitchFamily="34" charset="0"/>
              </a:rPr>
              <a:t/>
            </a:r>
            <a:br>
              <a:rPr lang="en-US" sz="3200" dirty="0">
                <a:solidFill>
                  <a:schemeClr val="bg1"/>
                </a:solidFill>
                <a:latin typeface="Arial" panose="020B0604020202020204" pitchFamily="34" charset="0"/>
                <a:cs typeface="Arial" panose="020B0604020202020204" pitchFamily="34" charset="0"/>
              </a:rPr>
            </a:br>
            <a:r>
              <a:rPr lang="en-US" sz="4000" b="0" i="1" dirty="0">
                <a:solidFill>
                  <a:schemeClr val="bg1"/>
                </a:solidFill>
                <a:latin typeface="Arial" panose="020B0604020202020204" pitchFamily="34" charset="0"/>
                <a:cs typeface="Arial" panose="020B0604020202020204" pitchFamily="34" charset="0"/>
              </a:rPr>
              <a:t>Babies and Budgets</a:t>
            </a:r>
          </a:p>
        </p:txBody>
      </p:sp>
    </p:spTree>
    <p:custDataLst>
      <p:tags r:id="rId1"/>
    </p:custDataLst>
    <p:extLst>
      <p:ext uri="{BB962C8B-B14F-4D97-AF65-F5344CB8AC3E}">
        <p14:creationId xmlns:p14="http://schemas.microsoft.com/office/powerpoint/2010/main" val="730547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4912"/>
            <a:ext cx="8229600" cy="1143000"/>
          </a:xfrm>
        </p:spPr>
        <p:txBody>
          <a:bodyPr/>
          <a:lstStyle/>
          <a:p>
            <a:r>
              <a:rPr lang="en-US" dirty="0"/>
              <a:t>Summary and Questions</a:t>
            </a:r>
          </a:p>
        </p:txBody>
      </p:sp>
      <p:sp>
        <p:nvSpPr>
          <p:cNvPr id="9" name="Text Placeholder 4">
            <a:extLst>
              <a:ext uri="{FF2B5EF4-FFF2-40B4-BE49-F238E27FC236}">
                <a16:creationId xmlns:a16="http://schemas.microsoft.com/office/drawing/2014/main" id="{8ACC5FEB-BC2E-4636-968D-A1184020F679}"/>
              </a:ext>
            </a:extLst>
          </p:cNvPr>
          <p:cNvSpPr>
            <a:spLocks noGrp="1"/>
          </p:cNvSpPr>
          <p:nvPr>
            <p:ph type="body" sz="half" idx="4294967295"/>
          </p:nvPr>
        </p:nvSpPr>
        <p:spPr>
          <a:xfrm>
            <a:off x="457200" y="1655487"/>
            <a:ext cx="5784574" cy="2429214"/>
          </a:xfrm>
          <a:prstGeom prst="rect">
            <a:avLst/>
          </a:prstGeom>
        </p:spPr>
        <p:txBody>
          <a:bodyPr vert="horz" lIns="91440" tIns="45720" rIns="91440" bIns="45720" rtlCol="0">
            <a:normAutofit/>
          </a:bodyPr>
          <a:lstStyle/>
          <a:p>
            <a:pPr marL="285750" indent="-285750">
              <a:lnSpc>
                <a:spcPct val="114000"/>
              </a:lnSpc>
              <a:spcBef>
                <a:spcPts val="0"/>
              </a:spcBef>
              <a:spcAft>
                <a:spcPts val="600"/>
              </a:spcAft>
              <a:buFontTx/>
              <a:buBlip>
                <a:blip r:embed="rId4"/>
              </a:buBlip>
            </a:pPr>
            <a:r>
              <a:rPr lang="en-US" sz="2000" dirty="0"/>
              <a:t>Reduce Debt.</a:t>
            </a:r>
          </a:p>
          <a:p>
            <a:pPr marL="285750" indent="-285750">
              <a:lnSpc>
                <a:spcPct val="114000"/>
              </a:lnSpc>
              <a:spcBef>
                <a:spcPts val="0"/>
              </a:spcBef>
              <a:spcAft>
                <a:spcPts val="600"/>
              </a:spcAft>
              <a:buFontTx/>
              <a:buBlip>
                <a:blip r:embed="rId4"/>
              </a:buBlip>
            </a:pPr>
            <a:r>
              <a:rPr lang="en-US" sz="2000" dirty="0"/>
              <a:t>Limit Anticipatory Spending.</a:t>
            </a:r>
          </a:p>
          <a:p>
            <a:pPr marL="285750" indent="-285750">
              <a:lnSpc>
                <a:spcPct val="114000"/>
              </a:lnSpc>
              <a:spcBef>
                <a:spcPts val="0"/>
              </a:spcBef>
              <a:spcAft>
                <a:spcPts val="600"/>
              </a:spcAft>
              <a:buFontTx/>
              <a:buBlip>
                <a:blip r:embed="rId4"/>
              </a:buBlip>
            </a:pPr>
            <a:r>
              <a:rPr lang="en-US" sz="2000" dirty="0"/>
              <a:t>Adjust Student Loans.</a:t>
            </a:r>
          </a:p>
          <a:p>
            <a:pPr marL="285750" indent="-285750">
              <a:lnSpc>
                <a:spcPct val="114000"/>
              </a:lnSpc>
              <a:spcBef>
                <a:spcPts val="0"/>
              </a:spcBef>
              <a:spcAft>
                <a:spcPts val="600"/>
              </a:spcAft>
              <a:buFontTx/>
              <a:buBlip>
                <a:blip r:embed="rId4"/>
              </a:buBlip>
            </a:pPr>
            <a:r>
              <a:rPr lang="en-US" sz="2000" dirty="0"/>
              <a:t>Practice “Baby Normal.”</a:t>
            </a:r>
          </a:p>
        </p:txBody>
      </p:sp>
    </p:spTree>
    <p:custDataLst>
      <p:tags r:id="rId1"/>
    </p:custDataLst>
    <p:extLst>
      <p:ext uri="{BB962C8B-B14F-4D97-AF65-F5344CB8AC3E}">
        <p14:creationId xmlns:p14="http://schemas.microsoft.com/office/powerpoint/2010/main" val="210230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left)">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wipe(left)">
                                      <p:cBhvr>
                                        <p:cTn id="2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8232" y="1426826"/>
            <a:ext cx="4595767" cy="1404076"/>
          </a:xfrm>
        </p:spPr>
        <p:txBody>
          <a:bodyPr anchor="t">
            <a:normAutofit fontScale="90000"/>
          </a:bodyPr>
          <a:lstStyle/>
          <a:p>
            <a:pPr>
              <a:spcAft>
                <a:spcPts val="600"/>
              </a:spcAft>
            </a:pPr>
            <a:r>
              <a:rPr lang="en-US" dirty="0"/>
              <a:t>Money-Saving Strategies for New Parents</a:t>
            </a:r>
          </a:p>
        </p:txBody>
      </p:sp>
      <p:sp>
        <p:nvSpPr>
          <p:cNvPr id="6" name="Text Placeholder 3"/>
          <p:cNvSpPr txBox="1">
            <a:spLocks/>
          </p:cNvSpPr>
          <p:nvPr/>
        </p:nvSpPr>
        <p:spPr>
          <a:xfrm>
            <a:off x="4606243" y="2518929"/>
            <a:ext cx="4437396" cy="323196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Arial" panose="020B0604020202020204" pitchFamily="34" charset="0"/>
              <a:buChar char="›"/>
            </a:pPr>
            <a:r>
              <a:rPr lang="en-US" sz="2400" dirty="0"/>
              <a:t>Register for Baby Needs</a:t>
            </a:r>
          </a:p>
          <a:p>
            <a:pPr>
              <a:buFont typeface="Arial" panose="020B0604020202020204" pitchFamily="34" charset="0"/>
              <a:buChar char="›"/>
            </a:pPr>
            <a:r>
              <a:rPr lang="en-US" sz="2400" dirty="0"/>
              <a:t>Take Advantage of Freebies</a:t>
            </a:r>
          </a:p>
          <a:p>
            <a:pPr>
              <a:buFont typeface="Arial" panose="020B0604020202020204" pitchFamily="34" charset="0"/>
              <a:buChar char="›"/>
            </a:pPr>
            <a:r>
              <a:rPr lang="en-US" sz="2400" dirty="0"/>
              <a:t>Look for Gently Used Bargains</a:t>
            </a:r>
          </a:p>
          <a:p>
            <a:pPr>
              <a:buFont typeface="Arial" panose="020B0604020202020204" pitchFamily="34" charset="0"/>
              <a:buChar char="›"/>
            </a:pPr>
            <a:r>
              <a:rPr lang="en-US" sz="2400" dirty="0"/>
              <a:t>Use Your Military Resources</a:t>
            </a:r>
          </a:p>
        </p:txBody>
      </p:sp>
      <p:sp>
        <p:nvSpPr>
          <p:cNvPr id="7" name="TextBox 6"/>
          <p:cNvSpPr txBox="1"/>
          <p:nvPr/>
        </p:nvSpPr>
        <p:spPr>
          <a:xfrm>
            <a:off x="2106391" y="3590578"/>
            <a:ext cx="1769166" cy="1074781"/>
          </a:xfrm>
          <a:prstGeom prst="rect">
            <a:avLst/>
          </a:prstGeom>
          <a:noFill/>
        </p:spPr>
        <p:txBody>
          <a:bodyPr wrap="square" rtlCol="0">
            <a:spAutoFit/>
          </a:bodyPr>
          <a:lstStyle/>
          <a:p>
            <a:pPr algn="ctr">
              <a:lnSpc>
                <a:spcPct val="114000"/>
              </a:lnSpc>
            </a:pPr>
            <a:r>
              <a:rPr lang="en-US" sz="2800" dirty="0">
                <a:solidFill>
                  <a:schemeClr val="bg1"/>
                </a:solidFill>
                <a:latin typeface="Arial" panose="020B0604020202020204" pitchFamily="34" charset="0"/>
                <a:cs typeface="Arial" panose="020B0604020202020204" pitchFamily="34" charset="0"/>
              </a:rPr>
              <a:t>Baby Onboard</a:t>
            </a:r>
          </a:p>
        </p:txBody>
      </p:sp>
    </p:spTree>
    <p:custDataLst>
      <p:tags r:id="rId1"/>
    </p:custDataLst>
    <p:extLst>
      <p:ext uri="{BB962C8B-B14F-4D97-AF65-F5344CB8AC3E}">
        <p14:creationId xmlns:p14="http://schemas.microsoft.com/office/powerpoint/2010/main" val="121892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337849" y="153276"/>
            <a:ext cx="5509549" cy="1143000"/>
          </a:xfrm>
        </p:spPr>
        <p:txBody>
          <a:bodyPr>
            <a:normAutofit/>
          </a:bodyPr>
          <a:lstStyle/>
          <a:p>
            <a:r>
              <a:rPr lang="en-US" sz="2500" dirty="0"/>
              <a:t>The Price is High!</a:t>
            </a:r>
          </a:p>
        </p:txBody>
      </p:sp>
      <p:pic>
        <p:nvPicPr>
          <p:cNvPr id="7" name="Picture 6"/>
          <p:cNvPicPr>
            <a:picLocks noChangeAspect="1"/>
          </p:cNvPicPr>
          <p:nvPr/>
        </p:nvPicPr>
        <p:blipFill>
          <a:blip r:embed="rId4"/>
          <a:stretch>
            <a:fillRect/>
          </a:stretch>
        </p:blipFill>
        <p:spPr>
          <a:xfrm>
            <a:off x="833377" y="935965"/>
            <a:ext cx="3388489" cy="2768835"/>
          </a:xfrm>
          <a:prstGeom prst="rect">
            <a:avLst/>
          </a:prstGeom>
        </p:spPr>
      </p:pic>
      <p:pic>
        <p:nvPicPr>
          <p:cNvPr id="9" name="Picture 8"/>
          <p:cNvPicPr>
            <a:picLocks noChangeAspect="1"/>
          </p:cNvPicPr>
          <p:nvPr/>
        </p:nvPicPr>
        <p:blipFill>
          <a:blip r:embed="rId5"/>
          <a:stretch>
            <a:fillRect/>
          </a:stretch>
        </p:blipFill>
        <p:spPr>
          <a:xfrm>
            <a:off x="1487751" y="3385172"/>
            <a:ext cx="2079739" cy="2866482"/>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96963" y="3987807"/>
            <a:ext cx="2178743" cy="2157064"/>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78167" y="1117915"/>
            <a:ext cx="3296342" cy="3218415"/>
          </a:xfrm>
          <a:prstGeom prst="rect">
            <a:avLst/>
          </a:prstGeom>
        </p:spPr>
      </p:pic>
    </p:spTree>
    <p:custDataLst>
      <p:tags r:id="rId1"/>
    </p:custDataLst>
    <p:extLst>
      <p:ext uri="{BB962C8B-B14F-4D97-AF65-F5344CB8AC3E}">
        <p14:creationId xmlns:p14="http://schemas.microsoft.com/office/powerpoint/2010/main" val="22382783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Register for Baby’s Needs</a:t>
            </a: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706" t="30913" r="198"/>
          <a:stretch/>
        </p:blipFill>
        <p:spPr bwMode="auto">
          <a:xfrm>
            <a:off x="721605" y="1311007"/>
            <a:ext cx="7700789" cy="4481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3381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Take Advantage of Freebies</a:t>
            </a:r>
          </a:p>
        </p:txBody>
      </p:sp>
      <p:sp>
        <p:nvSpPr>
          <p:cNvPr id="3" name="Text Placeholder 2"/>
          <p:cNvSpPr>
            <a:spLocks noGrp="1"/>
          </p:cNvSpPr>
          <p:nvPr>
            <p:ph type="body" sz="quarter" idx="10"/>
          </p:nvPr>
        </p:nvSpPr>
        <p:spPr>
          <a:xfrm>
            <a:off x="479611" y="1869140"/>
            <a:ext cx="8058213" cy="4120179"/>
          </a:xfrm>
        </p:spPr>
        <p:txBody>
          <a:bodyPr/>
          <a:lstStyle/>
          <a:p>
            <a:pPr>
              <a:lnSpc>
                <a:spcPct val="114000"/>
              </a:lnSpc>
              <a:spcBef>
                <a:spcPts val="0"/>
              </a:spcBef>
              <a:spcAft>
                <a:spcPts val="600"/>
              </a:spcAft>
            </a:pPr>
            <a:r>
              <a:rPr lang="en-US" dirty="0"/>
              <a:t>Seek out promotional giveaways.</a:t>
            </a:r>
          </a:p>
          <a:p>
            <a:pPr>
              <a:lnSpc>
                <a:spcPct val="114000"/>
              </a:lnSpc>
              <a:spcBef>
                <a:spcPts val="0"/>
              </a:spcBef>
              <a:spcAft>
                <a:spcPts val="600"/>
              </a:spcAft>
            </a:pPr>
            <a:r>
              <a:rPr lang="en-US" dirty="0"/>
              <a:t>Take the</a:t>
            </a:r>
            <a:r>
              <a:rPr lang="en-US" i="1" dirty="0"/>
              <a:t> Bundles for Babies </a:t>
            </a:r>
            <a:r>
              <a:rPr lang="en-US" dirty="0"/>
              <a:t>course at the Air Force Aid Society.</a:t>
            </a:r>
          </a:p>
          <a:p>
            <a:pPr>
              <a:lnSpc>
                <a:spcPct val="114000"/>
              </a:lnSpc>
              <a:spcBef>
                <a:spcPts val="0"/>
              </a:spcBef>
              <a:spcAft>
                <a:spcPts val="600"/>
              </a:spcAft>
            </a:pPr>
            <a:r>
              <a:rPr lang="en-US" dirty="0"/>
              <a:t>Look in local “shopper” papers.</a:t>
            </a:r>
          </a:p>
          <a:p>
            <a:pPr>
              <a:lnSpc>
                <a:spcPct val="114000"/>
              </a:lnSpc>
              <a:spcBef>
                <a:spcPts val="0"/>
              </a:spcBef>
              <a:spcAft>
                <a:spcPts val="600"/>
              </a:spcAft>
            </a:pPr>
            <a:r>
              <a:rPr lang="en-US" dirty="0"/>
              <a:t>Search online classifieds.</a:t>
            </a:r>
          </a:p>
          <a:p>
            <a:pPr>
              <a:lnSpc>
                <a:spcPct val="114000"/>
              </a:lnSpc>
              <a:spcBef>
                <a:spcPts val="0"/>
              </a:spcBef>
              <a:spcAft>
                <a:spcPts val="600"/>
              </a:spcAft>
            </a:pPr>
            <a:r>
              <a:rPr lang="en-US" dirty="0"/>
              <a:t>Look for postings in neighborhood groups.</a:t>
            </a:r>
          </a:p>
          <a:p>
            <a:pPr>
              <a:lnSpc>
                <a:spcPct val="114000"/>
              </a:lnSpc>
              <a:spcBef>
                <a:spcPts val="0"/>
              </a:spcBef>
              <a:spcAft>
                <a:spcPts val="600"/>
              </a:spcAft>
            </a:pPr>
            <a:r>
              <a:rPr lang="en-US" dirty="0"/>
              <a:t>Ask family members and friends.</a:t>
            </a:r>
          </a:p>
        </p:txBody>
      </p:sp>
      <p:sp>
        <p:nvSpPr>
          <p:cNvPr id="4" name="TextBox 3"/>
          <p:cNvSpPr txBox="1"/>
          <p:nvPr/>
        </p:nvSpPr>
        <p:spPr>
          <a:xfrm>
            <a:off x="662494" y="5083599"/>
            <a:ext cx="7788088" cy="3693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i="1" dirty="0"/>
              <a:t>Be sure that older items are still safe to use.</a:t>
            </a:r>
          </a:p>
        </p:txBody>
      </p:sp>
    </p:spTree>
    <p:extLst>
      <p:ext uri="{BB962C8B-B14F-4D97-AF65-F5344CB8AC3E}">
        <p14:creationId xmlns:p14="http://schemas.microsoft.com/office/powerpoint/2010/main" val="4228990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down)">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Look for Gently Used Bargains</a:t>
            </a:r>
          </a:p>
        </p:txBody>
      </p:sp>
      <p:sp>
        <p:nvSpPr>
          <p:cNvPr id="3" name="Text Placeholder 2"/>
          <p:cNvSpPr>
            <a:spLocks noGrp="1"/>
          </p:cNvSpPr>
          <p:nvPr>
            <p:ph type="body" sz="quarter" idx="10"/>
          </p:nvPr>
        </p:nvSpPr>
        <p:spPr>
          <a:xfrm>
            <a:off x="479611" y="1869141"/>
            <a:ext cx="3178632" cy="2791760"/>
          </a:xfrm>
        </p:spPr>
        <p:txBody>
          <a:bodyPr/>
          <a:lstStyle/>
          <a:p>
            <a:pPr>
              <a:lnSpc>
                <a:spcPct val="114000"/>
              </a:lnSpc>
              <a:spcBef>
                <a:spcPts val="0"/>
              </a:spcBef>
              <a:spcAft>
                <a:spcPts val="600"/>
              </a:spcAft>
            </a:pPr>
            <a:r>
              <a:rPr lang="en-US" dirty="0"/>
              <a:t>Airmen’s Attic</a:t>
            </a:r>
          </a:p>
          <a:p>
            <a:pPr>
              <a:lnSpc>
                <a:spcPct val="114000"/>
              </a:lnSpc>
              <a:spcBef>
                <a:spcPts val="0"/>
              </a:spcBef>
              <a:spcAft>
                <a:spcPts val="600"/>
              </a:spcAft>
            </a:pPr>
            <a:r>
              <a:rPr lang="en-US" dirty="0"/>
              <a:t>Private sales </a:t>
            </a:r>
          </a:p>
          <a:p>
            <a:pPr>
              <a:lnSpc>
                <a:spcPct val="114000"/>
              </a:lnSpc>
              <a:spcBef>
                <a:spcPts val="0"/>
              </a:spcBef>
              <a:spcAft>
                <a:spcPts val="600"/>
              </a:spcAft>
            </a:pPr>
            <a:r>
              <a:rPr lang="en-US" dirty="0"/>
              <a:t>Garage/tag/yard sales</a:t>
            </a:r>
          </a:p>
          <a:p>
            <a:pPr>
              <a:lnSpc>
                <a:spcPct val="114000"/>
              </a:lnSpc>
              <a:spcBef>
                <a:spcPts val="0"/>
              </a:spcBef>
              <a:spcAft>
                <a:spcPts val="600"/>
              </a:spcAft>
            </a:pPr>
            <a:r>
              <a:rPr lang="en-US" dirty="0"/>
              <a:t>Thrift stores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704951" y="1869141"/>
            <a:ext cx="5078857" cy="3385905"/>
          </a:xfrm>
          <a:prstGeom prst="rect">
            <a:avLst/>
          </a:prstGeom>
        </p:spPr>
      </p:pic>
      <p:sp>
        <p:nvSpPr>
          <p:cNvPr id="5" name="TextBox 4"/>
          <p:cNvSpPr txBox="1"/>
          <p:nvPr/>
        </p:nvSpPr>
        <p:spPr>
          <a:xfrm>
            <a:off x="619466" y="4376995"/>
            <a:ext cx="2428688" cy="64633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i="1" dirty="0"/>
              <a:t>Be sure that older items are still safe to use.</a:t>
            </a:r>
          </a:p>
        </p:txBody>
      </p:sp>
    </p:spTree>
    <p:extLst>
      <p:ext uri="{BB962C8B-B14F-4D97-AF65-F5344CB8AC3E}">
        <p14:creationId xmlns:p14="http://schemas.microsoft.com/office/powerpoint/2010/main" val="156224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Your Military Resources</a:t>
            </a:r>
          </a:p>
        </p:txBody>
      </p:sp>
      <p:sp>
        <p:nvSpPr>
          <p:cNvPr id="3" name="Text Placeholder 2"/>
          <p:cNvSpPr>
            <a:spLocks noGrp="1"/>
          </p:cNvSpPr>
          <p:nvPr>
            <p:ph type="body" sz="quarter" idx="10"/>
          </p:nvPr>
        </p:nvSpPr>
        <p:spPr>
          <a:xfrm>
            <a:off x="5888050" y="1417189"/>
            <a:ext cx="3036168" cy="4120179"/>
          </a:xfrm>
        </p:spPr>
        <p:txBody>
          <a:bodyPr/>
          <a:lstStyle/>
          <a:p>
            <a:pPr>
              <a:lnSpc>
                <a:spcPct val="114000"/>
              </a:lnSpc>
              <a:spcBef>
                <a:spcPts val="0"/>
              </a:spcBef>
              <a:spcAft>
                <a:spcPts val="600"/>
              </a:spcAft>
            </a:pPr>
            <a:r>
              <a:rPr lang="en-US" dirty="0"/>
              <a:t>Exchange</a:t>
            </a:r>
          </a:p>
          <a:p>
            <a:pPr>
              <a:lnSpc>
                <a:spcPct val="114000"/>
              </a:lnSpc>
              <a:spcBef>
                <a:spcPts val="0"/>
              </a:spcBef>
              <a:spcAft>
                <a:spcPts val="600"/>
              </a:spcAft>
            </a:pPr>
            <a:r>
              <a:rPr lang="en-US" dirty="0"/>
              <a:t>Commissary</a:t>
            </a:r>
          </a:p>
          <a:p>
            <a:pPr>
              <a:lnSpc>
                <a:spcPct val="114000"/>
              </a:lnSpc>
              <a:spcBef>
                <a:spcPts val="0"/>
              </a:spcBef>
              <a:spcAft>
                <a:spcPts val="600"/>
              </a:spcAft>
            </a:pPr>
            <a:r>
              <a:rPr lang="en-US" dirty="0"/>
              <a:t>Air Force Aid Society</a:t>
            </a:r>
          </a:p>
          <a:p>
            <a:pPr>
              <a:lnSpc>
                <a:spcPct val="114000"/>
              </a:lnSpc>
              <a:spcBef>
                <a:spcPts val="0"/>
              </a:spcBef>
              <a:spcAft>
                <a:spcPts val="600"/>
              </a:spcAft>
            </a:pPr>
            <a:r>
              <a:rPr lang="en-US" dirty="0"/>
              <a:t>Airman and Family Readiness Center (or other military family support center)</a:t>
            </a:r>
          </a:p>
        </p:txBody>
      </p:sp>
      <p:grpSp>
        <p:nvGrpSpPr>
          <p:cNvPr id="4" name="Group 3">
            <a:extLst>
              <a:ext uri="{FF2B5EF4-FFF2-40B4-BE49-F238E27FC236}">
                <a16:creationId xmlns:a16="http://schemas.microsoft.com/office/drawing/2014/main" id="{F7FAE957-AEC7-4874-92CD-FECC1D4B7238}"/>
              </a:ext>
            </a:extLst>
          </p:cNvPr>
          <p:cNvGrpSpPr/>
          <p:nvPr/>
        </p:nvGrpSpPr>
        <p:grpSpPr>
          <a:xfrm>
            <a:off x="579190" y="1417638"/>
            <a:ext cx="5097556" cy="4289244"/>
            <a:chOff x="589948" y="1417638"/>
            <a:chExt cx="5097556" cy="4289244"/>
          </a:xfrm>
        </p:grpSpPr>
        <p:pic>
          <p:nvPicPr>
            <p:cNvPr id="2050" name="Picture 2" descr="Image result for air force exchang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0735"/>
            <a:stretch/>
          </p:blipFill>
          <p:spPr bwMode="auto">
            <a:xfrm>
              <a:off x="607504" y="1417638"/>
              <a:ext cx="2451324" cy="205964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air force commissary"/>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006"/>
            <a:stretch/>
          </p:blipFill>
          <p:spPr bwMode="auto">
            <a:xfrm>
              <a:off x="3220940" y="1417638"/>
              <a:ext cx="2443928" cy="20596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589948" y="3638724"/>
              <a:ext cx="2468880" cy="2057400"/>
            </a:xfrm>
            <a:prstGeom prst="rect">
              <a:avLst/>
            </a:prstGeom>
          </p:spPr>
        </p:pic>
        <p:pic>
          <p:nvPicPr>
            <p:cNvPr id="6" name="Picture 5"/>
            <p:cNvPicPr>
              <a:picLocks noChangeAspect="1"/>
            </p:cNvPicPr>
            <p:nvPr/>
          </p:nvPicPr>
          <p:blipFill rotWithShape="1">
            <a:blip r:embed="rId5"/>
            <a:srcRect l="32564"/>
            <a:stretch/>
          </p:blipFill>
          <p:spPr>
            <a:xfrm>
              <a:off x="3220940" y="3649482"/>
              <a:ext cx="2466564" cy="2057400"/>
            </a:xfrm>
            <a:prstGeom prst="rect">
              <a:avLst/>
            </a:prstGeom>
          </p:spPr>
        </p:pic>
      </p:grpSp>
    </p:spTree>
    <p:extLst>
      <p:ext uri="{BB962C8B-B14F-4D97-AF65-F5344CB8AC3E}">
        <p14:creationId xmlns:p14="http://schemas.microsoft.com/office/powerpoint/2010/main" val="12389381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and Questions</a:t>
            </a:r>
          </a:p>
        </p:txBody>
      </p:sp>
      <p:sp>
        <p:nvSpPr>
          <p:cNvPr id="9" name="Text Placeholder 4">
            <a:extLst>
              <a:ext uri="{FF2B5EF4-FFF2-40B4-BE49-F238E27FC236}">
                <a16:creationId xmlns:a16="http://schemas.microsoft.com/office/drawing/2014/main" id="{8ACC5FEB-BC2E-4636-968D-A1184020F679}"/>
              </a:ext>
            </a:extLst>
          </p:cNvPr>
          <p:cNvSpPr>
            <a:spLocks noGrp="1"/>
          </p:cNvSpPr>
          <p:nvPr>
            <p:ph type="body" sz="half" idx="4294967295"/>
          </p:nvPr>
        </p:nvSpPr>
        <p:spPr>
          <a:xfrm>
            <a:off x="457200" y="1655487"/>
            <a:ext cx="5784574" cy="2429214"/>
          </a:xfrm>
          <a:prstGeom prst="rect">
            <a:avLst/>
          </a:prstGeom>
        </p:spPr>
        <p:txBody>
          <a:bodyPr vert="horz" lIns="91440" tIns="45720" rIns="91440" bIns="45720" rtlCol="0">
            <a:normAutofit/>
          </a:bodyPr>
          <a:lstStyle/>
          <a:p>
            <a:pPr marL="285750" indent="-285750">
              <a:lnSpc>
                <a:spcPct val="114000"/>
              </a:lnSpc>
              <a:spcBef>
                <a:spcPts val="0"/>
              </a:spcBef>
              <a:spcAft>
                <a:spcPts val="600"/>
              </a:spcAft>
              <a:buFontTx/>
              <a:buBlip>
                <a:blip r:embed="rId4"/>
              </a:buBlip>
            </a:pPr>
            <a:r>
              <a:rPr lang="en-US" sz="2000" dirty="0"/>
              <a:t>Register for Baby Needs.</a:t>
            </a:r>
          </a:p>
          <a:p>
            <a:pPr marL="285750" indent="-285750">
              <a:lnSpc>
                <a:spcPct val="114000"/>
              </a:lnSpc>
              <a:spcBef>
                <a:spcPts val="0"/>
              </a:spcBef>
              <a:spcAft>
                <a:spcPts val="600"/>
              </a:spcAft>
              <a:buFontTx/>
              <a:buBlip>
                <a:blip r:embed="rId4"/>
              </a:buBlip>
            </a:pPr>
            <a:r>
              <a:rPr lang="en-US" sz="2000" dirty="0"/>
              <a:t>Take Advantage of Freebies.</a:t>
            </a:r>
          </a:p>
          <a:p>
            <a:pPr marL="285750" indent="-285750">
              <a:lnSpc>
                <a:spcPct val="114000"/>
              </a:lnSpc>
              <a:spcBef>
                <a:spcPts val="0"/>
              </a:spcBef>
              <a:spcAft>
                <a:spcPts val="600"/>
              </a:spcAft>
              <a:buFontTx/>
              <a:buBlip>
                <a:blip r:embed="rId4"/>
              </a:buBlip>
            </a:pPr>
            <a:r>
              <a:rPr lang="en-US" sz="2000" dirty="0"/>
              <a:t>Look for Gently Used Bargains.</a:t>
            </a:r>
          </a:p>
          <a:p>
            <a:pPr marL="285750" indent="-285750">
              <a:lnSpc>
                <a:spcPct val="114000"/>
              </a:lnSpc>
              <a:spcBef>
                <a:spcPts val="0"/>
              </a:spcBef>
              <a:spcAft>
                <a:spcPts val="600"/>
              </a:spcAft>
              <a:buFontTx/>
              <a:buBlip>
                <a:blip r:embed="rId4"/>
              </a:buBlip>
            </a:pPr>
            <a:r>
              <a:rPr lang="en-US" sz="2000" dirty="0"/>
              <a:t>Use Your military Resources.</a:t>
            </a:r>
          </a:p>
        </p:txBody>
      </p:sp>
    </p:spTree>
    <p:custDataLst>
      <p:tags r:id="rId1"/>
    </p:custDataLst>
    <p:extLst>
      <p:ext uri="{BB962C8B-B14F-4D97-AF65-F5344CB8AC3E}">
        <p14:creationId xmlns:p14="http://schemas.microsoft.com/office/powerpoint/2010/main" val="3370106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left)">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wipe(left)">
                                      <p:cBhvr>
                                        <p:cTn id="2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826" y="1415809"/>
            <a:ext cx="4267200" cy="1143000"/>
          </a:xfrm>
        </p:spPr>
        <p:txBody>
          <a:bodyPr anchor="t">
            <a:normAutofit fontScale="90000"/>
          </a:bodyPr>
          <a:lstStyle/>
          <a:p>
            <a:pPr>
              <a:spcAft>
                <a:spcPts val="600"/>
              </a:spcAft>
            </a:pPr>
            <a:r>
              <a:rPr lang="en-US" dirty="0"/>
              <a:t>Financial Planning for the First Year and Beyond</a:t>
            </a:r>
          </a:p>
        </p:txBody>
      </p:sp>
      <p:sp>
        <p:nvSpPr>
          <p:cNvPr id="6" name="Text Placeholder 3"/>
          <p:cNvSpPr txBox="1">
            <a:spLocks/>
          </p:cNvSpPr>
          <p:nvPr/>
        </p:nvSpPr>
        <p:spPr>
          <a:xfrm>
            <a:off x="4572000" y="2830902"/>
            <a:ext cx="4538471" cy="323196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Arial" panose="020B0604020202020204" pitchFamily="34" charset="0"/>
              <a:buChar char="›"/>
            </a:pPr>
            <a:r>
              <a:rPr lang="en-US" sz="2400" dirty="0"/>
              <a:t>Review Insurance</a:t>
            </a:r>
          </a:p>
          <a:p>
            <a:pPr>
              <a:buFont typeface="Arial" panose="020B0604020202020204" pitchFamily="34" charset="0"/>
              <a:buChar char="›"/>
            </a:pPr>
            <a:r>
              <a:rPr lang="en-US" sz="2400" dirty="0"/>
              <a:t>Maintain or Increase Savings</a:t>
            </a:r>
          </a:p>
          <a:p>
            <a:pPr>
              <a:buFont typeface="Arial" panose="020B0604020202020204" pitchFamily="34" charset="0"/>
              <a:buChar char="›"/>
            </a:pPr>
            <a:r>
              <a:rPr lang="en-US" sz="2400" dirty="0"/>
              <a:t>Invest for College</a:t>
            </a:r>
          </a:p>
          <a:p>
            <a:pPr>
              <a:buFont typeface="Arial" panose="020B0604020202020204" pitchFamily="34" charset="0"/>
              <a:buChar char="›"/>
            </a:pPr>
            <a:r>
              <a:rPr lang="en-US" sz="2400" dirty="0"/>
              <a:t>Invest for Retirement</a:t>
            </a:r>
          </a:p>
        </p:txBody>
      </p:sp>
      <p:sp>
        <p:nvSpPr>
          <p:cNvPr id="7" name="TextBox 6"/>
          <p:cNvSpPr txBox="1"/>
          <p:nvPr/>
        </p:nvSpPr>
        <p:spPr>
          <a:xfrm>
            <a:off x="2117149" y="3413685"/>
            <a:ext cx="1769166" cy="1524969"/>
          </a:xfrm>
          <a:prstGeom prst="rect">
            <a:avLst/>
          </a:prstGeom>
          <a:noFill/>
        </p:spPr>
        <p:txBody>
          <a:bodyPr wrap="square" rtlCol="0">
            <a:spAutoFit/>
          </a:bodyPr>
          <a:lstStyle/>
          <a:p>
            <a:pPr algn="ctr">
              <a:lnSpc>
                <a:spcPct val="114000"/>
              </a:lnSpc>
            </a:pPr>
            <a:r>
              <a:rPr lang="en-US" sz="2800" dirty="0">
                <a:solidFill>
                  <a:schemeClr val="bg1"/>
                </a:solidFill>
                <a:latin typeface="Arial" panose="020B0604020202020204" pitchFamily="34" charset="0"/>
                <a:cs typeface="Arial" panose="020B0604020202020204" pitchFamily="34" charset="0"/>
              </a:rPr>
              <a:t>Baby Upward</a:t>
            </a:r>
          </a:p>
          <a:p>
            <a:pPr algn="ctr">
              <a:lnSpc>
                <a:spcPct val="114000"/>
              </a:lnSpc>
            </a:pPr>
            <a:r>
              <a:rPr lang="en-US" sz="2800" dirty="0">
                <a:solidFill>
                  <a:schemeClr val="bg1"/>
                </a:solidFill>
                <a:latin typeface="Arial" panose="020B0604020202020204" pitchFamily="34" charset="0"/>
                <a:cs typeface="Arial" panose="020B0604020202020204" pitchFamily="34" charset="0"/>
              </a:rPr>
              <a:t>Bound</a:t>
            </a:r>
          </a:p>
        </p:txBody>
      </p:sp>
    </p:spTree>
    <p:custDataLst>
      <p:tags r:id="rId1"/>
    </p:custDataLst>
    <p:extLst>
      <p:ext uri="{BB962C8B-B14F-4D97-AF65-F5344CB8AC3E}">
        <p14:creationId xmlns:p14="http://schemas.microsoft.com/office/powerpoint/2010/main" val="1958034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472610" y="1761163"/>
            <a:ext cx="4441004" cy="4171709"/>
          </a:xfrm>
        </p:spPr>
        <p:txBody>
          <a:bodyPr>
            <a:normAutofit/>
          </a:bodyPr>
          <a:lstStyle/>
          <a:p>
            <a:pPr>
              <a:lnSpc>
                <a:spcPct val="150000"/>
              </a:lnSpc>
            </a:pPr>
            <a:r>
              <a:rPr lang="en-US" dirty="0"/>
              <a:t>Insurance transfers risk.</a:t>
            </a:r>
          </a:p>
          <a:p>
            <a:pPr>
              <a:lnSpc>
                <a:spcPct val="150000"/>
              </a:lnSpc>
            </a:pPr>
            <a:r>
              <a:rPr lang="en-US" dirty="0"/>
              <a:t>Life events affect insurance needs.</a:t>
            </a:r>
          </a:p>
          <a:p>
            <a:pPr>
              <a:lnSpc>
                <a:spcPct val="150000"/>
              </a:lnSpc>
            </a:pPr>
            <a:r>
              <a:rPr lang="en-US" dirty="0"/>
              <a:t>For Airmen, health and disability insurance are funded by the U.S. government.</a:t>
            </a:r>
          </a:p>
          <a:p>
            <a:pPr>
              <a:lnSpc>
                <a:spcPct val="150000"/>
              </a:lnSpc>
            </a:pPr>
            <a:r>
              <a:rPr lang="en-US" dirty="0"/>
              <a:t>Life insurance (SGLI) is inexpensive but may be insufficient.</a:t>
            </a:r>
          </a:p>
        </p:txBody>
      </p:sp>
      <p:sp>
        <p:nvSpPr>
          <p:cNvPr id="2" name="Title 1"/>
          <p:cNvSpPr>
            <a:spLocks noGrp="1"/>
          </p:cNvSpPr>
          <p:nvPr>
            <p:ph type="title"/>
          </p:nvPr>
        </p:nvSpPr>
        <p:spPr>
          <a:xfrm>
            <a:off x="457200" y="425470"/>
            <a:ext cx="8686800" cy="1143000"/>
          </a:xfrm>
        </p:spPr>
        <p:txBody>
          <a:bodyPr/>
          <a:lstStyle/>
          <a:p>
            <a:r>
              <a:rPr lang="en-US" dirty="0"/>
              <a:t>Protecting Yourself and Your </a:t>
            </a:r>
            <a:br>
              <a:rPr lang="en-US" dirty="0"/>
            </a:br>
            <a:r>
              <a:rPr lang="en-US" dirty="0"/>
              <a:t>Family’s Financial Interests</a:t>
            </a:r>
          </a:p>
        </p:txBody>
      </p:sp>
      <p:pic>
        <p:nvPicPr>
          <p:cNvPr id="5" name="Picture Placeholder 4"/>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t="-282"/>
          <a:stretch/>
        </p:blipFill>
        <p:spPr/>
      </p:pic>
    </p:spTree>
    <p:custDataLst>
      <p:tags r:id="rId1"/>
    </p:custDataLst>
    <p:extLst>
      <p:ext uri="{BB962C8B-B14F-4D97-AF65-F5344CB8AC3E}">
        <p14:creationId xmlns:p14="http://schemas.microsoft.com/office/powerpoint/2010/main" val="2052418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1323" y="514261"/>
            <a:ext cx="6126492" cy="5937339"/>
          </a:xfrm>
          <a:prstGeom prst="rect">
            <a:avLst/>
          </a:prstGeom>
        </p:spPr>
      </p:pic>
      <p:sp>
        <p:nvSpPr>
          <p:cNvPr id="3" name="Title 2">
            <a:extLst>
              <a:ext uri="{FF2B5EF4-FFF2-40B4-BE49-F238E27FC236}">
                <a16:creationId xmlns:a16="http://schemas.microsoft.com/office/drawing/2014/main" id="{F5249067-6B18-4597-91BE-840399A526DA}"/>
              </a:ext>
            </a:extLst>
          </p:cNvPr>
          <p:cNvSpPr>
            <a:spLocks noGrp="1"/>
          </p:cNvSpPr>
          <p:nvPr>
            <p:ph type="title"/>
          </p:nvPr>
        </p:nvSpPr>
        <p:spPr/>
        <p:txBody>
          <a:bodyPr/>
          <a:lstStyle/>
          <a:p>
            <a:r>
              <a:rPr lang="en-US" dirty="0"/>
              <a:t>Agenda</a:t>
            </a:r>
          </a:p>
        </p:txBody>
      </p:sp>
      <p:sp>
        <p:nvSpPr>
          <p:cNvPr id="4" name="Text Placeholder 3">
            <a:extLst>
              <a:ext uri="{FF2B5EF4-FFF2-40B4-BE49-F238E27FC236}">
                <a16:creationId xmlns:a16="http://schemas.microsoft.com/office/drawing/2014/main" id="{FDEB2468-BE67-4E60-B94F-D4A838713E23}"/>
              </a:ext>
            </a:extLst>
          </p:cNvPr>
          <p:cNvSpPr>
            <a:spLocks noGrp="1"/>
          </p:cNvSpPr>
          <p:nvPr>
            <p:ph type="body" sz="quarter" idx="10"/>
          </p:nvPr>
        </p:nvSpPr>
        <p:spPr>
          <a:xfrm>
            <a:off x="1643559" y="2928230"/>
            <a:ext cx="3603143" cy="1678618"/>
          </a:xfrm>
        </p:spPr>
        <p:txBody>
          <a:bodyPr/>
          <a:lstStyle/>
          <a:p>
            <a:pPr>
              <a:lnSpc>
                <a:spcPct val="150000"/>
              </a:lnSpc>
            </a:pPr>
            <a:r>
              <a:rPr lang="en-US" dirty="0"/>
              <a:t>Baby Inbound </a:t>
            </a:r>
          </a:p>
          <a:p>
            <a:pPr>
              <a:lnSpc>
                <a:spcPct val="150000"/>
              </a:lnSpc>
            </a:pPr>
            <a:r>
              <a:rPr lang="en-US" dirty="0"/>
              <a:t>Baby Onboard</a:t>
            </a:r>
          </a:p>
          <a:p>
            <a:pPr>
              <a:lnSpc>
                <a:spcPct val="150000"/>
              </a:lnSpc>
            </a:pPr>
            <a:r>
              <a:rPr lang="en-US" dirty="0"/>
              <a:t>Baby Upward Bound </a:t>
            </a: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5989320"/>
            <a:ext cx="9143999" cy="944880"/>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7065773">
            <a:off x="4135248" y="4197546"/>
            <a:ext cx="3535687" cy="240792"/>
          </a:xfrm>
          <a:prstGeom prst="rect">
            <a:avLst/>
          </a:prstGeom>
        </p:spPr>
      </p:pic>
    </p:spTree>
    <p:custDataLst>
      <p:tags r:id="rId1"/>
    </p:custDataLst>
    <p:extLst>
      <p:ext uri="{BB962C8B-B14F-4D97-AF65-F5344CB8AC3E}">
        <p14:creationId xmlns:p14="http://schemas.microsoft.com/office/powerpoint/2010/main" val="33659607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Review Insurance - Life</a:t>
            </a:r>
          </a:p>
        </p:txBody>
      </p:sp>
      <p:sp>
        <p:nvSpPr>
          <p:cNvPr id="5" name="Text Placeholder 4"/>
          <p:cNvSpPr>
            <a:spLocks noGrp="1"/>
          </p:cNvSpPr>
          <p:nvPr>
            <p:ph type="body" sz="quarter" idx="10"/>
          </p:nvPr>
        </p:nvSpPr>
        <p:spPr>
          <a:xfrm>
            <a:off x="479611" y="1869141"/>
            <a:ext cx="8341659" cy="2563964"/>
          </a:xfrm>
        </p:spPr>
        <p:txBody>
          <a:bodyPr>
            <a:normAutofit/>
          </a:bodyPr>
          <a:lstStyle/>
          <a:p>
            <a:r>
              <a:rPr lang="en-US" dirty="0"/>
              <a:t>   Income Replacement: ____________ x ___ years =</a:t>
            </a:r>
          </a:p>
          <a:p>
            <a:r>
              <a:rPr lang="en-US" dirty="0"/>
              <a:t>+ Final Expenses                                                            </a:t>
            </a:r>
          </a:p>
          <a:p>
            <a:r>
              <a:rPr lang="en-US" dirty="0"/>
              <a:t>+ Readjustment Expenses __________ x ___ years =</a:t>
            </a:r>
          </a:p>
          <a:p>
            <a:r>
              <a:rPr lang="en-US" dirty="0"/>
              <a:t>+ Children’s College _______________ x ___ years =</a:t>
            </a:r>
          </a:p>
          <a:p>
            <a:r>
              <a:rPr lang="en-US" dirty="0"/>
              <a:t>   Existing Death Benefits (SGLI + Death Gratuity)          (                   )</a:t>
            </a:r>
          </a:p>
          <a:p>
            <a:r>
              <a:rPr lang="en-US" dirty="0"/>
              <a:t>= Additional Life Insurance </a:t>
            </a:r>
            <a:r>
              <a:rPr lang="en-US" dirty="0">
                <a:solidFill>
                  <a:srgbClr val="1F3D7B"/>
                </a:solidFill>
              </a:rPr>
              <a:t>Needed</a:t>
            </a:r>
          </a:p>
        </p:txBody>
      </p:sp>
      <p:sp>
        <p:nvSpPr>
          <p:cNvPr id="6" name="TextBox 5"/>
          <p:cNvSpPr txBox="1"/>
          <p:nvPr/>
        </p:nvSpPr>
        <p:spPr>
          <a:xfrm>
            <a:off x="4058856" y="1869140"/>
            <a:ext cx="1354238" cy="369332"/>
          </a:xfrm>
          <a:prstGeom prst="rect">
            <a:avLst/>
          </a:prstGeom>
          <a:noFill/>
        </p:spPr>
        <p:txBody>
          <a:bodyPr wrap="square" rtlCol="0">
            <a:spAutoFit/>
          </a:bodyPr>
          <a:lstStyle/>
          <a:p>
            <a:pPr algn="r"/>
            <a:r>
              <a:rPr lang="en-US" dirty="0"/>
              <a:t>$ 40,764</a:t>
            </a:r>
          </a:p>
        </p:txBody>
      </p:sp>
      <p:sp>
        <p:nvSpPr>
          <p:cNvPr id="7" name="TextBox 6"/>
          <p:cNvSpPr txBox="1"/>
          <p:nvPr/>
        </p:nvSpPr>
        <p:spPr>
          <a:xfrm>
            <a:off x="5613721" y="1869140"/>
            <a:ext cx="476491" cy="369332"/>
          </a:xfrm>
          <a:prstGeom prst="rect">
            <a:avLst/>
          </a:prstGeom>
          <a:noFill/>
        </p:spPr>
        <p:txBody>
          <a:bodyPr wrap="square" rtlCol="0">
            <a:spAutoFit/>
          </a:bodyPr>
          <a:lstStyle/>
          <a:p>
            <a:pPr algn="r"/>
            <a:r>
              <a:rPr lang="en-US" dirty="0"/>
              <a:t>22</a:t>
            </a:r>
          </a:p>
        </p:txBody>
      </p:sp>
      <p:sp>
        <p:nvSpPr>
          <p:cNvPr id="8" name="TextBox 7"/>
          <p:cNvSpPr txBox="1"/>
          <p:nvPr/>
        </p:nvSpPr>
        <p:spPr>
          <a:xfrm>
            <a:off x="7231055" y="1874756"/>
            <a:ext cx="1354238" cy="369332"/>
          </a:xfrm>
          <a:prstGeom prst="rect">
            <a:avLst/>
          </a:prstGeom>
          <a:noFill/>
        </p:spPr>
        <p:txBody>
          <a:bodyPr wrap="square" rtlCol="0">
            <a:spAutoFit/>
          </a:bodyPr>
          <a:lstStyle/>
          <a:p>
            <a:pPr algn="r"/>
            <a:r>
              <a:rPr lang="en-US" dirty="0"/>
              <a:t>$ 896,808</a:t>
            </a:r>
          </a:p>
        </p:txBody>
      </p:sp>
      <p:sp>
        <p:nvSpPr>
          <p:cNvPr id="9" name="TextBox 8"/>
          <p:cNvSpPr txBox="1"/>
          <p:nvPr/>
        </p:nvSpPr>
        <p:spPr>
          <a:xfrm>
            <a:off x="7231055" y="2238472"/>
            <a:ext cx="1354238" cy="369332"/>
          </a:xfrm>
          <a:prstGeom prst="rect">
            <a:avLst/>
          </a:prstGeom>
          <a:noFill/>
        </p:spPr>
        <p:txBody>
          <a:bodyPr wrap="square" rtlCol="0">
            <a:spAutoFit/>
          </a:bodyPr>
          <a:lstStyle/>
          <a:p>
            <a:pPr algn="r"/>
            <a:r>
              <a:rPr lang="en-US" dirty="0"/>
              <a:t>10,000</a:t>
            </a:r>
          </a:p>
        </p:txBody>
      </p:sp>
      <p:sp>
        <p:nvSpPr>
          <p:cNvPr id="10" name="TextBox 9"/>
          <p:cNvSpPr txBox="1"/>
          <p:nvPr/>
        </p:nvSpPr>
        <p:spPr>
          <a:xfrm>
            <a:off x="5613722" y="2607804"/>
            <a:ext cx="476491" cy="369332"/>
          </a:xfrm>
          <a:prstGeom prst="rect">
            <a:avLst/>
          </a:prstGeom>
          <a:noFill/>
        </p:spPr>
        <p:txBody>
          <a:bodyPr wrap="square" rtlCol="0">
            <a:spAutoFit/>
          </a:bodyPr>
          <a:lstStyle/>
          <a:p>
            <a:pPr algn="r"/>
            <a:r>
              <a:rPr lang="en-US" dirty="0"/>
              <a:t>0.5</a:t>
            </a:r>
          </a:p>
        </p:txBody>
      </p:sp>
      <p:sp>
        <p:nvSpPr>
          <p:cNvPr id="11" name="TextBox 10"/>
          <p:cNvSpPr txBox="1"/>
          <p:nvPr/>
        </p:nvSpPr>
        <p:spPr>
          <a:xfrm>
            <a:off x="4058856" y="2607804"/>
            <a:ext cx="1354238" cy="369332"/>
          </a:xfrm>
          <a:prstGeom prst="rect">
            <a:avLst/>
          </a:prstGeom>
          <a:noFill/>
        </p:spPr>
        <p:txBody>
          <a:bodyPr wrap="square" rtlCol="0">
            <a:spAutoFit/>
          </a:bodyPr>
          <a:lstStyle/>
          <a:p>
            <a:pPr algn="r"/>
            <a:r>
              <a:rPr lang="en-US" dirty="0"/>
              <a:t>$ 40,000</a:t>
            </a:r>
          </a:p>
        </p:txBody>
      </p:sp>
      <p:sp>
        <p:nvSpPr>
          <p:cNvPr id="12" name="TextBox 11"/>
          <p:cNvSpPr txBox="1"/>
          <p:nvPr/>
        </p:nvSpPr>
        <p:spPr>
          <a:xfrm>
            <a:off x="7225864" y="2602188"/>
            <a:ext cx="1354238" cy="369332"/>
          </a:xfrm>
          <a:prstGeom prst="rect">
            <a:avLst/>
          </a:prstGeom>
          <a:noFill/>
        </p:spPr>
        <p:txBody>
          <a:bodyPr wrap="square" rtlCol="0">
            <a:spAutoFit/>
          </a:bodyPr>
          <a:lstStyle/>
          <a:p>
            <a:pPr algn="r"/>
            <a:r>
              <a:rPr lang="en-US" dirty="0"/>
              <a:t>20,000</a:t>
            </a:r>
          </a:p>
        </p:txBody>
      </p:sp>
      <p:sp>
        <p:nvSpPr>
          <p:cNvPr id="13" name="TextBox 12"/>
          <p:cNvSpPr txBox="1"/>
          <p:nvPr/>
        </p:nvSpPr>
        <p:spPr>
          <a:xfrm>
            <a:off x="4063455" y="2952250"/>
            <a:ext cx="1354238" cy="369332"/>
          </a:xfrm>
          <a:prstGeom prst="rect">
            <a:avLst/>
          </a:prstGeom>
          <a:noFill/>
        </p:spPr>
        <p:txBody>
          <a:bodyPr wrap="square" rtlCol="0">
            <a:spAutoFit/>
          </a:bodyPr>
          <a:lstStyle/>
          <a:p>
            <a:pPr algn="r"/>
            <a:r>
              <a:rPr lang="en-US" dirty="0"/>
              <a:t>$ </a:t>
            </a:r>
            <a:r>
              <a:rPr lang="en-US" dirty="0" smtClean="0"/>
              <a:t>10,000</a:t>
            </a:r>
            <a:endParaRPr lang="en-US" dirty="0"/>
          </a:p>
        </p:txBody>
      </p:sp>
      <p:sp>
        <p:nvSpPr>
          <p:cNvPr id="14" name="TextBox 13"/>
          <p:cNvSpPr txBox="1"/>
          <p:nvPr/>
        </p:nvSpPr>
        <p:spPr>
          <a:xfrm>
            <a:off x="5703550" y="2973623"/>
            <a:ext cx="362068" cy="369332"/>
          </a:xfrm>
          <a:prstGeom prst="rect">
            <a:avLst/>
          </a:prstGeom>
          <a:noFill/>
        </p:spPr>
        <p:txBody>
          <a:bodyPr wrap="square" rtlCol="0">
            <a:spAutoFit/>
          </a:bodyPr>
          <a:lstStyle/>
          <a:p>
            <a:pPr algn="r"/>
            <a:r>
              <a:rPr lang="en-US" dirty="0"/>
              <a:t>4</a:t>
            </a:r>
          </a:p>
        </p:txBody>
      </p:sp>
      <p:sp>
        <p:nvSpPr>
          <p:cNvPr id="15" name="TextBox 14"/>
          <p:cNvSpPr txBox="1"/>
          <p:nvPr/>
        </p:nvSpPr>
        <p:spPr>
          <a:xfrm>
            <a:off x="7225864" y="2923729"/>
            <a:ext cx="1354238" cy="369332"/>
          </a:xfrm>
          <a:prstGeom prst="rect">
            <a:avLst/>
          </a:prstGeom>
          <a:noFill/>
        </p:spPr>
        <p:txBody>
          <a:bodyPr wrap="square" rtlCol="0">
            <a:spAutoFit/>
          </a:bodyPr>
          <a:lstStyle/>
          <a:p>
            <a:pPr algn="r"/>
            <a:r>
              <a:rPr lang="en-US" dirty="0" smtClean="0"/>
              <a:t>40,000</a:t>
            </a:r>
            <a:endParaRPr lang="en-US" dirty="0"/>
          </a:p>
        </p:txBody>
      </p:sp>
      <p:sp>
        <p:nvSpPr>
          <p:cNvPr id="16" name="TextBox 15"/>
          <p:cNvSpPr txBox="1"/>
          <p:nvPr/>
        </p:nvSpPr>
        <p:spPr>
          <a:xfrm>
            <a:off x="7422776" y="3329620"/>
            <a:ext cx="1157326" cy="369332"/>
          </a:xfrm>
          <a:prstGeom prst="rect">
            <a:avLst/>
          </a:prstGeom>
          <a:noFill/>
        </p:spPr>
        <p:txBody>
          <a:bodyPr wrap="square" rtlCol="0">
            <a:spAutoFit/>
          </a:bodyPr>
          <a:lstStyle/>
          <a:p>
            <a:pPr algn="r"/>
            <a:r>
              <a:rPr lang="en-US" dirty="0"/>
              <a:t>500,000</a:t>
            </a:r>
          </a:p>
        </p:txBody>
      </p:sp>
      <p:sp>
        <p:nvSpPr>
          <p:cNvPr id="17" name="TextBox 16"/>
          <p:cNvSpPr txBox="1"/>
          <p:nvPr/>
        </p:nvSpPr>
        <p:spPr>
          <a:xfrm>
            <a:off x="7225864" y="3682104"/>
            <a:ext cx="1354238" cy="369332"/>
          </a:xfrm>
          <a:prstGeom prst="rect">
            <a:avLst/>
          </a:prstGeom>
          <a:noFill/>
        </p:spPr>
        <p:txBody>
          <a:bodyPr wrap="square" rtlCol="0">
            <a:spAutoFit/>
          </a:bodyPr>
          <a:lstStyle/>
          <a:p>
            <a:pPr algn="r"/>
            <a:r>
              <a:rPr lang="en-US" dirty="0"/>
              <a:t>$ </a:t>
            </a:r>
            <a:r>
              <a:rPr lang="en-US" dirty="0" smtClean="0"/>
              <a:t>466,808</a:t>
            </a:r>
            <a:endParaRPr lang="en-US" dirty="0"/>
          </a:p>
        </p:txBody>
      </p:sp>
      <p:cxnSp>
        <p:nvCxnSpPr>
          <p:cNvPr id="3" name="Straight Connector 2">
            <a:extLst>
              <a:ext uri="{FF2B5EF4-FFF2-40B4-BE49-F238E27FC236}">
                <a16:creationId xmlns:a16="http://schemas.microsoft.com/office/drawing/2014/main" id="{E15515F8-FB18-4736-A4CB-5271145916E8}"/>
              </a:ext>
            </a:extLst>
          </p:cNvPr>
          <p:cNvCxnSpPr/>
          <p:nvPr/>
        </p:nvCxnSpPr>
        <p:spPr>
          <a:xfrm>
            <a:off x="7132320" y="2205319"/>
            <a:ext cx="1447782" cy="0"/>
          </a:xfrm>
          <a:prstGeom prst="line">
            <a:avLst/>
          </a:prstGeom>
          <a:ln w="19050">
            <a:solidFill>
              <a:srgbClr val="1F3D7B"/>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EDD73C5-D6C0-46CC-95E5-78582421D03B}"/>
              </a:ext>
            </a:extLst>
          </p:cNvPr>
          <p:cNvCxnSpPr/>
          <p:nvPr/>
        </p:nvCxnSpPr>
        <p:spPr>
          <a:xfrm>
            <a:off x="7134108" y="2572879"/>
            <a:ext cx="1447782" cy="0"/>
          </a:xfrm>
          <a:prstGeom prst="line">
            <a:avLst/>
          </a:prstGeom>
          <a:ln w="19050">
            <a:solidFill>
              <a:srgbClr val="1F3D7B"/>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CC371A7-B41D-4B39-9274-1B1731EF5265}"/>
              </a:ext>
            </a:extLst>
          </p:cNvPr>
          <p:cNvCxnSpPr/>
          <p:nvPr/>
        </p:nvCxnSpPr>
        <p:spPr>
          <a:xfrm>
            <a:off x="7132320" y="2934488"/>
            <a:ext cx="1447782" cy="0"/>
          </a:xfrm>
          <a:prstGeom prst="line">
            <a:avLst/>
          </a:prstGeom>
          <a:ln w="19050">
            <a:solidFill>
              <a:srgbClr val="1F3D7B"/>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C4EBE65-CBD6-4CA1-887D-446799C5CBB5}"/>
              </a:ext>
            </a:extLst>
          </p:cNvPr>
          <p:cNvCxnSpPr/>
          <p:nvPr/>
        </p:nvCxnSpPr>
        <p:spPr>
          <a:xfrm>
            <a:off x="7132320" y="3282303"/>
            <a:ext cx="1447782" cy="0"/>
          </a:xfrm>
          <a:prstGeom prst="line">
            <a:avLst/>
          </a:prstGeom>
          <a:ln w="19050">
            <a:solidFill>
              <a:srgbClr val="1F3D7B"/>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F230C9-6BBD-4C58-A190-A56364A18865}"/>
              </a:ext>
            </a:extLst>
          </p:cNvPr>
          <p:cNvCxnSpPr/>
          <p:nvPr/>
        </p:nvCxnSpPr>
        <p:spPr>
          <a:xfrm>
            <a:off x="7132320" y="3677437"/>
            <a:ext cx="1447782" cy="0"/>
          </a:xfrm>
          <a:prstGeom prst="line">
            <a:avLst/>
          </a:prstGeom>
          <a:ln w="19050">
            <a:solidFill>
              <a:srgbClr val="1F3D7B"/>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AC187CB-F0AF-444A-B43A-652BE14F89FD}"/>
              </a:ext>
            </a:extLst>
          </p:cNvPr>
          <p:cNvCxnSpPr/>
          <p:nvPr/>
        </p:nvCxnSpPr>
        <p:spPr>
          <a:xfrm>
            <a:off x="7132320" y="4019163"/>
            <a:ext cx="1447782" cy="0"/>
          </a:xfrm>
          <a:prstGeom prst="line">
            <a:avLst/>
          </a:prstGeom>
          <a:ln w="19050">
            <a:solidFill>
              <a:srgbClr val="1F3D7B"/>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86B4EBE-9D5D-4310-BE10-B86A4A5B4979}"/>
              </a:ext>
            </a:extLst>
          </p:cNvPr>
          <p:cNvCxnSpPr>
            <a:cxnSpLocks/>
          </p:cNvCxnSpPr>
          <p:nvPr/>
        </p:nvCxnSpPr>
        <p:spPr>
          <a:xfrm>
            <a:off x="926951" y="3558377"/>
            <a:ext cx="127298" cy="0"/>
          </a:xfrm>
          <a:prstGeom prst="line">
            <a:avLst/>
          </a:prstGeom>
          <a:ln w="19050">
            <a:solidFill>
              <a:srgbClr val="1F3D7B"/>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8777014" y="3373711"/>
            <a:ext cx="443060" cy="369332"/>
          </a:xfrm>
          <a:prstGeom prst="rect">
            <a:avLst/>
          </a:prstGeom>
          <a:noFill/>
        </p:spPr>
        <p:txBody>
          <a:bodyPr wrap="square" rtlCol="0">
            <a:spAutoFit/>
          </a:bodyPr>
          <a:lstStyle/>
          <a:p>
            <a:r>
              <a:rPr lang="en-US" dirty="0"/>
              <a:t>*</a:t>
            </a:r>
          </a:p>
        </p:txBody>
      </p:sp>
      <p:sp>
        <p:nvSpPr>
          <p:cNvPr id="25" name="TextBox 24"/>
          <p:cNvSpPr txBox="1"/>
          <p:nvPr/>
        </p:nvSpPr>
        <p:spPr>
          <a:xfrm>
            <a:off x="8777014" y="3677437"/>
            <a:ext cx="443060" cy="369332"/>
          </a:xfrm>
          <a:prstGeom prst="rect">
            <a:avLst/>
          </a:prstGeom>
          <a:noFill/>
        </p:spPr>
        <p:txBody>
          <a:bodyPr wrap="square" rtlCol="0">
            <a:spAutoFit/>
          </a:bodyPr>
          <a:lstStyle/>
          <a:p>
            <a:r>
              <a:rPr lang="en-US" dirty="0"/>
              <a:t>*</a:t>
            </a:r>
          </a:p>
        </p:txBody>
      </p:sp>
      <p:sp>
        <p:nvSpPr>
          <p:cNvPr id="23" name="TextBox 22"/>
          <p:cNvSpPr txBox="1"/>
          <p:nvPr/>
        </p:nvSpPr>
        <p:spPr>
          <a:xfrm>
            <a:off x="737785" y="4383828"/>
            <a:ext cx="8083485" cy="923330"/>
          </a:xfrm>
          <a:prstGeom prst="rect">
            <a:avLst/>
          </a:prstGeom>
          <a:noFill/>
        </p:spPr>
        <p:txBody>
          <a:bodyPr wrap="square" rtlCol="0">
            <a:spAutoFit/>
          </a:bodyPr>
          <a:lstStyle/>
          <a:p>
            <a:r>
              <a:rPr lang="en-US" dirty="0"/>
              <a:t>* Death benefits may also include Dependency and Indemnity Compensation (currently $1319.04/month for surviving spouses who do not remarry before age 57) and $326.77/month for each surviving child under age 18.</a:t>
            </a:r>
          </a:p>
        </p:txBody>
      </p:sp>
    </p:spTree>
    <p:extLst>
      <p:ext uri="{BB962C8B-B14F-4D97-AF65-F5344CB8AC3E}">
        <p14:creationId xmlns:p14="http://schemas.microsoft.com/office/powerpoint/2010/main" val="2999585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Review Insurance - Property</a:t>
            </a:r>
          </a:p>
        </p:txBody>
      </p:sp>
      <p:sp>
        <p:nvSpPr>
          <p:cNvPr id="5" name="Text Placeholder 4"/>
          <p:cNvSpPr>
            <a:spLocks noGrp="1"/>
          </p:cNvSpPr>
          <p:nvPr>
            <p:ph type="body" sz="quarter" idx="10"/>
          </p:nvPr>
        </p:nvSpPr>
        <p:spPr>
          <a:xfrm>
            <a:off x="479612" y="1579766"/>
            <a:ext cx="2726575" cy="4346464"/>
          </a:xfrm>
        </p:spPr>
        <p:txBody>
          <a:bodyPr>
            <a:normAutofit fontScale="85000" lnSpcReduction="10000"/>
          </a:bodyPr>
          <a:lstStyle/>
          <a:p>
            <a:pPr>
              <a:lnSpc>
                <a:spcPct val="134000"/>
              </a:lnSpc>
              <a:spcBef>
                <a:spcPts val="0"/>
              </a:spcBef>
              <a:spcAft>
                <a:spcPts val="600"/>
              </a:spcAft>
            </a:pPr>
            <a:r>
              <a:rPr lang="en-US" dirty="0"/>
              <a:t>Policies should cover property and liability.</a:t>
            </a:r>
          </a:p>
          <a:p>
            <a:pPr>
              <a:lnSpc>
                <a:spcPct val="134000"/>
              </a:lnSpc>
              <a:spcBef>
                <a:spcPts val="0"/>
              </a:spcBef>
              <a:spcAft>
                <a:spcPts val="600"/>
              </a:spcAft>
            </a:pPr>
            <a:r>
              <a:rPr lang="en-US" dirty="0"/>
              <a:t>Insure property at replacement value rather than “actual cash value.”</a:t>
            </a:r>
          </a:p>
          <a:p>
            <a:pPr>
              <a:lnSpc>
                <a:spcPct val="134000"/>
              </a:lnSpc>
              <a:spcBef>
                <a:spcPts val="0"/>
              </a:spcBef>
              <a:spcAft>
                <a:spcPts val="600"/>
              </a:spcAft>
            </a:pPr>
            <a:r>
              <a:rPr lang="en-US" dirty="0"/>
              <a:t>Increase liability insurance for visiting children.</a:t>
            </a:r>
          </a:p>
          <a:p>
            <a:pPr>
              <a:lnSpc>
                <a:spcPct val="134000"/>
              </a:lnSpc>
              <a:spcBef>
                <a:spcPts val="0"/>
              </a:spcBef>
              <a:spcAft>
                <a:spcPts val="600"/>
              </a:spcAft>
            </a:pPr>
            <a:r>
              <a:rPr lang="en-US" dirty="0"/>
              <a:t>Consider an “umbrella policy.”</a:t>
            </a:r>
          </a:p>
          <a:p>
            <a:pPr>
              <a:lnSpc>
                <a:spcPct val="134000"/>
              </a:lnSpc>
              <a:spcBef>
                <a:spcPts val="0"/>
              </a:spcBef>
              <a:spcAft>
                <a:spcPts val="600"/>
              </a:spcAft>
            </a:pPr>
            <a:endParaRPr lang="en-US"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r="16296"/>
          <a:stretch/>
        </p:blipFill>
        <p:spPr>
          <a:xfrm>
            <a:off x="3475551" y="1493134"/>
            <a:ext cx="5159160" cy="4109013"/>
          </a:xfrm>
          <a:prstGeom prst="rect">
            <a:avLst/>
          </a:prstGeom>
        </p:spPr>
      </p:pic>
    </p:spTree>
    <p:extLst>
      <p:ext uri="{BB962C8B-B14F-4D97-AF65-F5344CB8AC3E}">
        <p14:creationId xmlns:p14="http://schemas.microsoft.com/office/powerpoint/2010/main" val="2100073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FA7B530-408B-47BC-9347-B89720F7554A}"/>
              </a:ext>
            </a:extLst>
          </p:cNvPr>
          <p:cNvSpPr>
            <a:spLocks noGrp="1"/>
          </p:cNvSpPr>
          <p:nvPr>
            <p:ph type="body" sz="half" idx="2"/>
          </p:nvPr>
        </p:nvSpPr>
        <p:spPr/>
        <p:txBody>
          <a:bodyPr/>
          <a:lstStyle/>
          <a:p>
            <a:pPr>
              <a:lnSpc>
                <a:spcPct val="150000"/>
              </a:lnSpc>
            </a:pPr>
            <a:r>
              <a:rPr lang="en-US" dirty="0"/>
              <a:t>Start now!</a:t>
            </a:r>
          </a:p>
          <a:p>
            <a:pPr>
              <a:lnSpc>
                <a:spcPct val="150000"/>
              </a:lnSpc>
            </a:pPr>
            <a:r>
              <a:rPr lang="en-US" dirty="0"/>
              <a:t>Contribute regularly.</a:t>
            </a:r>
          </a:p>
          <a:p>
            <a:pPr>
              <a:lnSpc>
                <a:spcPct val="150000"/>
              </a:lnSpc>
            </a:pPr>
            <a:r>
              <a:rPr lang="en-US" dirty="0"/>
              <a:t>Build an emergency reserve equal to three-six months of household income.</a:t>
            </a:r>
          </a:p>
        </p:txBody>
      </p:sp>
      <p:sp>
        <p:nvSpPr>
          <p:cNvPr id="2" name="Title 1">
            <a:extLst>
              <a:ext uri="{FF2B5EF4-FFF2-40B4-BE49-F238E27FC236}">
                <a16:creationId xmlns:a16="http://schemas.microsoft.com/office/drawing/2014/main" id="{80A7A137-A41B-469E-8BA0-E249D6415F64}"/>
              </a:ext>
            </a:extLst>
          </p:cNvPr>
          <p:cNvSpPr>
            <a:spLocks noGrp="1"/>
          </p:cNvSpPr>
          <p:nvPr>
            <p:ph type="title"/>
          </p:nvPr>
        </p:nvSpPr>
        <p:spPr/>
        <p:txBody>
          <a:bodyPr/>
          <a:lstStyle/>
          <a:p>
            <a:r>
              <a:rPr lang="en-US" dirty="0"/>
              <a:t>Maintain or Increase Savings </a:t>
            </a:r>
          </a:p>
        </p:txBody>
      </p:sp>
      <p:pic>
        <p:nvPicPr>
          <p:cNvPr id="4" name="Picture Placeholder 3"/>
          <p:cNvPicPr>
            <a:picLocks noGrp="1" noChangeAspect="1"/>
          </p:cNvPicPr>
          <p:nvPr>
            <p:ph type="pic" idx="1"/>
          </p:nvPr>
        </p:nvPicPr>
        <p:blipFill>
          <a:blip r:embed="rId4" cstate="screen">
            <a:extLst>
              <a:ext uri="{28A0092B-C50C-407E-A947-70E740481C1C}">
                <a14:useLocalDpi xmlns:a14="http://schemas.microsoft.com/office/drawing/2010/main"/>
              </a:ext>
            </a:extLst>
          </a:blip>
          <a:srcRect/>
          <a:stretch>
            <a:fillRect/>
          </a:stretch>
        </p:blipFill>
        <p:spPr/>
      </p:pic>
    </p:spTree>
    <p:custDataLst>
      <p:tags r:id="rId1"/>
    </p:custDataLst>
    <p:extLst>
      <p:ext uri="{BB962C8B-B14F-4D97-AF65-F5344CB8AC3E}">
        <p14:creationId xmlns:p14="http://schemas.microsoft.com/office/powerpoint/2010/main" val="27319912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Invest for College</a:t>
            </a:r>
          </a:p>
        </p:txBody>
      </p:sp>
      <p:sp>
        <p:nvSpPr>
          <p:cNvPr id="3" name="Text Placeholder 2"/>
          <p:cNvSpPr>
            <a:spLocks noGrp="1"/>
          </p:cNvSpPr>
          <p:nvPr>
            <p:ph type="body" sz="quarter" idx="10"/>
          </p:nvPr>
        </p:nvSpPr>
        <p:spPr>
          <a:xfrm>
            <a:off x="607812" y="1600345"/>
            <a:ext cx="8017874" cy="3943928"/>
          </a:xfrm>
          <a:solidFill>
            <a:schemeClr val="bg1"/>
          </a:solidFill>
        </p:spPr>
        <p:txBody>
          <a:bodyPr vert="horz" lIns="91440" tIns="45720" rIns="91440" bIns="45720" rtlCol="0">
            <a:normAutofit/>
          </a:bodyPr>
          <a:lstStyle/>
          <a:p>
            <a:pPr marL="285750" indent="-285750">
              <a:spcBef>
                <a:spcPts val="0"/>
              </a:spcBef>
              <a:spcAft>
                <a:spcPts val="600"/>
              </a:spcAft>
            </a:pPr>
            <a:r>
              <a:rPr lang="en-US" dirty="0"/>
              <a:t>Saving: Safe, but low interest</a:t>
            </a:r>
          </a:p>
          <a:p>
            <a:pPr marL="285750" indent="-285750">
              <a:spcBef>
                <a:spcPts val="0"/>
              </a:spcBef>
              <a:spcAft>
                <a:spcPts val="600"/>
              </a:spcAft>
            </a:pPr>
            <a:r>
              <a:rPr lang="en-US" dirty="0"/>
              <a:t>Investing: Start early; take advantage of compound earnings.</a:t>
            </a:r>
          </a:p>
          <a:p>
            <a:pPr marL="285750" indent="-285750">
              <a:spcBef>
                <a:spcPts val="0"/>
              </a:spcBef>
              <a:spcAft>
                <a:spcPts val="600"/>
              </a:spcAft>
            </a:pPr>
            <a:r>
              <a:rPr lang="en-US" dirty="0"/>
              <a:t>Options:</a:t>
            </a:r>
          </a:p>
          <a:p>
            <a:pPr marL="685800" lvl="1">
              <a:spcBef>
                <a:spcPts val="0"/>
              </a:spcBef>
              <a:spcAft>
                <a:spcPts val="600"/>
              </a:spcAft>
            </a:pPr>
            <a:r>
              <a:rPr lang="en-US" sz="2000" dirty="0"/>
              <a:t>529 Plans</a:t>
            </a:r>
          </a:p>
          <a:p>
            <a:pPr marL="685800" lvl="1">
              <a:spcBef>
                <a:spcPts val="0"/>
              </a:spcBef>
              <a:spcAft>
                <a:spcPts val="600"/>
              </a:spcAft>
            </a:pPr>
            <a:r>
              <a:rPr lang="en-US" sz="2000" dirty="0"/>
              <a:t>Coverdell Education Savings Accounts</a:t>
            </a:r>
          </a:p>
          <a:p>
            <a:pPr marL="685800" lvl="1">
              <a:spcBef>
                <a:spcPts val="0"/>
              </a:spcBef>
              <a:spcAft>
                <a:spcPts val="600"/>
              </a:spcAft>
            </a:pPr>
            <a:r>
              <a:rPr lang="en-US" sz="2000" dirty="0"/>
              <a:t>Trusts under the Uniform Gifts to Minors (UGMA) and Uniform Transfer to minors (UTMA) Acts</a:t>
            </a:r>
          </a:p>
          <a:p>
            <a:pPr marL="285750" indent="-285750">
              <a:spcBef>
                <a:spcPts val="0"/>
              </a:spcBef>
              <a:spcAft>
                <a:spcPts val="600"/>
              </a:spcAft>
            </a:pPr>
            <a:r>
              <a:rPr lang="en-US" dirty="0"/>
              <a:t>Shop for strong track record, low management costs.</a:t>
            </a:r>
          </a:p>
          <a:p>
            <a:pPr marL="285750" indent="-285750">
              <a:spcBef>
                <a:spcPts val="0"/>
              </a:spcBef>
              <a:spcAft>
                <a:spcPts val="600"/>
              </a:spcAft>
            </a:pPr>
            <a:r>
              <a:rPr lang="en-US" dirty="0"/>
              <a:t>Also consider transferring Post-9/11 GI Bill benefits.</a:t>
            </a:r>
            <a:br>
              <a:rPr lang="en-US" dirty="0"/>
            </a:br>
            <a:endParaRPr lang="en-US" dirty="0"/>
          </a:p>
        </p:txBody>
      </p:sp>
      <p:sp>
        <p:nvSpPr>
          <p:cNvPr id="6" name="AutoShape 2" descr="TRICARE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5122" name="Picture 2" descr="Image result for harvard univers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328" y="2843514"/>
            <a:ext cx="7849796" cy="280349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1983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5122"/>
                                        </p:tgtEl>
                                      </p:cBhvr>
                                    </p:animEffect>
                                    <p:set>
                                      <p:cBhvr>
                                        <p:cTn id="17" dur="1" fill="hold">
                                          <p:stCondLst>
                                            <p:cond delay="499"/>
                                          </p:stCondLst>
                                        </p:cTn>
                                        <p:tgtEl>
                                          <p:spTgt spid="5122"/>
                                        </p:tgtEl>
                                        <p:attrNameLst>
                                          <p:attrName>style.visibility</p:attrName>
                                        </p:attrNameLst>
                                      </p:cBhvr>
                                      <p:to>
                                        <p:strVal val="hidden"/>
                                      </p:to>
                                    </p:se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500"/>
                                        <p:tgtEl>
                                          <p:spTgt spid="3">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p:txBody>
          <a:bodyPr/>
          <a:lstStyle/>
          <a:p>
            <a:pPr>
              <a:lnSpc>
                <a:spcPct val="114000"/>
              </a:lnSpc>
              <a:spcBef>
                <a:spcPts val="0"/>
              </a:spcBef>
              <a:spcAft>
                <a:spcPts val="600"/>
              </a:spcAft>
            </a:pPr>
            <a:r>
              <a:rPr lang="en-US" dirty="0"/>
              <a:t>Keep participating in TSP.</a:t>
            </a:r>
          </a:p>
          <a:p>
            <a:pPr>
              <a:lnSpc>
                <a:spcPct val="114000"/>
              </a:lnSpc>
              <a:spcBef>
                <a:spcPts val="0"/>
              </a:spcBef>
              <a:spcAft>
                <a:spcPts val="600"/>
              </a:spcAft>
            </a:pPr>
            <a:r>
              <a:rPr lang="en-US" dirty="0"/>
              <a:t>Contribute at least 5% to receive all matching funds for BRS members.</a:t>
            </a:r>
          </a:p>
          <a:p>
            <a:pPr>
              <a:lnSpc>
                <a:spcPct val="114000"/>
              </a:lnSpc>
              <a:spcBef>
                <a:spcPts val="0"/>
              </a:spcBef>
              <a:spcAft>
                <a:spcPts val="600"/>
              </a:spcAft>
            </a:pPr>
            <a:r>
              <a:rPr lang="en-US" dirty="0"/>
              <a:t>Contribute more (up to $19,500 in </a:t>
            </a:r>
            <a:r>
              <a:rPr lang="en-US" dirty="0" smtClean="0"/>
              <a:t>2021) </a:t>
            </a:r>
            <a:r>
              <a:rPr lang="en-US" dirty="0"/>
              <a:t>if possible.</a:t>
            </a:r>
          </a:p>
          <a:p>
            <a:pPr>
              <a:lnSpc>
                <a:spcPct val="114000"/>
              </a:lnSpc>
              <a:spcBef>
                <a:spcPts val="0"/>
              </a:spcBef>
              <a:spcAft>
                <a:spcPts val="600"/>
              </a:spcAft>
            </a:pPr>
            <a:r>
              <a:rPr lang="en-US" dirty="0"/>
              <a:t>Other investments: IRAs, stocks, bonds, mutual funds.</a:t>
            </a:r>
          </a:p>
        </p:txBody>
      </p:sp>
      <p:sp>
        <p:nvSpPr>
          <p:cNvPr id="4" name="Title 3"/>
          <p:cNvSpPr>
            <a:spLocks noGrp="1"/>
          </p:cNvSpPr>
          <p:nvPr>
            <p:ph type="title"/>
          </p:nvPr>
        </p:nvSpPr>
        <p:spPr/>
        <p:txBody>
          <a:bodyPr/>
          <a:lstStyle/>
          <a:p>
            <a:r>
              <a:rPr lang="en-US" dirty="0"/>
              <a:t>Invest for Retirement</a:t>
            </a:r>
          </a:p>
        </p:txBody>
      </p:sp>
      <p:pic>
        <p:nvPicPr>
          <p:cNvPr id="2" name="Picture 1"/>
          <p:cNvPicPr>
            <a:picLocks/>
          </p:cNvPicPr>
          <p:nvPr/>
        </p:nvPicPr>
        <p:blipFill rotWithShape="1">
          <a:blip r:embed="rId3" cstate="print">
            <a:extLst>
              <a:ext uri="{28A0092B-C50C-407E-A947-70E740481C1C}">
                <a14:useLocalDpi xmlns:a14="http://schemas.microsoft.com/office/drawing/2010/main" val="0"/>
              </a:ext>
            </a:extLst>
          </a:blip>
          <a:srcRect r="12226"/>
          <a:stretch/>
        </p:blipFill>
        <p:spPr>
          <a:xfrm>
            <a:off x="5092861" y="1905000"/>
            <a:ext cx="3555840" cy="3657600"/>
          </a:xfrm>
          <a:prstGeom prst="rect">
            <a:avLst/>
          </a:prstGeom>
        </p:spPr>
      </p:pic>
    </p:spTree>
    <p:extLst>
      <p:ext uri="{BB962C8B-B14F-4D97-AF65-F5344CB8AC3E}">
        <p14:creationId xmlns:p14="http://schemas.microsoft.com/office/powerpoint/2010/main" val="4202139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dirty="0"/>
              <a:t>Alphabet Sprint</a:t>
            </a:r>
          </a:p>
        </p:txBody>
      </p:sp>
      <p:pic>
        <p:nvPicPr>
          <p:cNvPr id="717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598" t="13213" r="11575" b="15812"/>
          <a:stretch/>
        </p:blipFill>
        <p:spPr bwMode="auto">
          <a:xfrm>
            <a:off x="1255922" y="1465243"/>
            <a:ext cx="6654188" cy="4098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24452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and Questions</a:t>
            </a:r>
          </a:p>
        </p:txBody>
      </p:sp>
      <p:sp>
        <p:nvSpPr>
          <p:cNvPr id="9" name="Text Placeholder 4">
            <a:extLst>
              <a:ext uri="{FF2B5EF4-FFF2-40B4-BE49-F238E27FC236}">
                <a16:creationId xmlns:a16="http://schemas.microsoft.com/office/drawing/2014/main" id="{8ACC5FEB-BC2E-4636-968D-A1184020F679}"/>
              </a:ext>
            </a:extLst>
          </p:cNvPr>
          <p:cNvSpPr>
            <a:spLocks noGrp="1"/>
          </p:cNvSpPr>
          <p:nvPr>
            <p:ph type="body" sz="half" idx="4294967295"/>
          </p:nvPr>
        </p:nvSpPr>
        <p:spPr>
          <a:xfrm>
            <a:off x="457200" y="1655487"/>
            <a:ext cx="5784574" cy="2429214"/>
          </a:xfrm>
          <a:prstGeom prst="rect">
            <a:avLst/>
          </a:prstGeom>
        </p:spPr>
        <p:txBody>
          <a:bodyPr vert="horz" lIns="91440" tIns="45720" rIns="91440" bIns="45720" rtlCol="0">
            <a:normAutofit/>
          </a:bodyPr>
          <a:lstStyle/>
          <a:p>
            <a:pPr marL="285750" indent="-285750">
              <a:lnSpc>
                <a:spcPct val="114000"/>
              </a:lnSpc>
              <a:spcBef>
                <a:spcPts val="0"/>
              </a:spcBef>
              <a:spcAft>
                <a:spcPts val="600"/>
              </a:spcAft>
              <a:buFontTx/>
              <a:buBlip>
                <a:blip r:embed="rId4"/>
              </a:buBlip>
            </a:pPr>
            <a:r>
              <a:rPr lang="en-US" sz="2000" dirty="0"/>
              <a:t>Review Insurance.</a:t>
            </a:r>
          </a:p>
          <a:p>
            <a:pPr marL="285750" indent="-285750">
              <a:lnSpc>
                <a:spcPct val="114000"/>
              </a:lnSpc>
              <a:spcBef>
                <a:spcPts val="0"/>
              </a:spcBef>
              <a:spcAft>
                <a:spcPts val="600"/>
              </a:spcAft>
              <a:buFontTx/>
              <a:buBlip>
                <a:blip r:embed="rId4"/>
              </a:buBlip>
            </a:pPr>
            <a:r>
              <a:rPr lang="en-US" sz="2000" dirty="0"/>
              <a:t>Maintain or Increase Savings.</a:t>
            </a:r>
          </a:p>
          <a:p>
            <a:pPr marL="285750" indent="-285750">
              <a:lnSpc>
                <a:spcPct val="114000"/>
              </a:lnSpc>
              <a:spcBef>
                <a:spcPts val="0"/>
              </a:spcBef>
              <a:spcAft>
                <a:spcPts val="600"/>
              </a:spcAft>
              <a:buFontTx/>
              <a:buBlip>
                <a:blip r:embed="rId4"/>
              </a:buBlip>
            </a:pPr>
            <a:r>
              <a:rPr lang="en-US" sz="2000" dirty="0"/>
              <a:t>Invest for College.</a:t>
            </a:r>
          </a:p>
          <a:p>
            <a:pPr marL="285750" indent="-285750">
              <a:lnSpc>
                <a:spcPct val="114000"/>
              </a:lnSpc>
              <a:spcBef>
                <a:spcPts val="0"/>
              </a:spcBef>
              <a:spcAft>
                <a:spcPts val="600"/>
              </a:spcAft>
              <a:buFontTx/>
              <a:buBlip>
                <a:blip r:embed="rId4"/>
              </a:buBlip>
            </a:pPr>
            <a:r>
              <a:rPr lang="en-US" sz="2000" dirty="0"/>
              <a:t>Invest for Retirement.</a:t>
            </a:r>
          </a:p>
        </p:txBody>
      </p:sp>
    </p:spTree>
    <p:custDataLst>
      <p:tags r:id="rId1"/>
    </p:custDataLst>
    <p:extLst>
      <p:ext uri="{BB962C8B-B14F-4D97-AF65-F5344CB8AC3E}">
        <p14:creationId xmlns:p14="http://schemas.microsoft.com/office/powerpoint/2010/main" val="3657923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left)">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wipe(left)">
                                      <p:cBhvr>
                                        <p:cTn id="2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038344"/>
          </a:xfrm>
          <a:prstGeom prst="rect">
            <a:avLst/>
          </a:prstGeom>
        </p:spPr>
      </p:pic>
      <p:sp>
        <p:nvSpPr>
          <p:cNvPr id="2" name="Title 1"/>
          <p:cNvSpPr>
            <a:spLocks noGrp="1"/>
          </p:cNvSpPr>
          <p:nvPr>
            <p:ph type="title"/>
          </p:nvPr>
        </p:nvSpPr>
        <p:spPr>
          <a:xfrm>
            <a:off x="2575774" y="274638"/>
            <a:ext cx="6111025" cy="1143000"/>
          </a:xfrm>
        </p:spPr>
        <p:txBody>
          <a:bodyPr/>
          <a:lstStyle/>
          <a:p>
            <a:r>
              <a:rPr lang="en-US" dirty="0"/>
              <a:t>Conclusion</a:t>
            </a:r>
          </a:p>
        </p:txBody>
      </p:sp>
      <p:sp>
        <p:nvSpPr>
          <p:cNvPr id="11" name="Title 3">
            <a:extLst>
              <a:ext uri="{FF2B5EF4-FFF2-40B4-BE49-F238E27FC236}">
                <a16:creationId xmlns:a16="http://schemas.microsoft.com/office/drawing/2014/main" id="{00B1A1AF-761B-4B2E-A513-0B0C2129A708}"/>
              </a:ext>
            </a:extLst>
          </p:cNvPr>
          <p:cNvSpPr txBox="1">
            <a:spLocks/>
          </p:cNvSpPr>
          <p:nvPr/>
        </p:nvSpPr>
        <p:spPr>
          <a:xfrm>
            <a:off x="722313" y="3080560"/>
            <a:ext cx="7772400" cy="228688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Evaluations and Certificates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1" u="none" strike="noStrike" kern="1200" cap="none" spc="0" normalizeH="0" baseline="0" noProof="0" dirty="0">
                <a:ln>
                  <a:noFill/>
                </a:ln>
                <a:solidFill>
                  <a:srgbClr val="FFFFFF"/>
                </a:solidFill>
                <a:effectLst/>
                <a:uLnTx/>
                <a:uFillTx/>
                <a:latin typeface="Calibri"/>
                <a:ea typeface="+mj-ea"/>
                <a:cs typeface="Arial" panose="020B0604020202020204" pitchFamily="34" charset="0"/>
              </a:rPr>
              <a:t>Thank you!</a:t>
            </a:r>
          </a:p>
        </p:txBody>
      </p:sp>
    </p:spTree>
    <p:custDataLst>
      <p:tags r:id="rId1"/>
    </p:custDataLst>
    <p:extLst>
      <p:ext uri="{BB962C8B-B14F-4D97-AF65-F5344CB8AC3E}">
        <p14:creationId xmlns:p14="http://schemas.microsoft.com/office/powerpoint/2010/main" val="422257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Disclaimer</a:t>
            </a:r>
          </a:p>
        </p:txBody>
      </p:sp>
      <p:sp>
        <p:nvSpPr>
          <p:cNvPr id="3" name="Text Placeholder 2"/>
          <p:cNvSpPr>
            <a:spLocks noGrp="1"/>
          </p:cNvSpPr>
          <p:nvPr>
            <p:ph type="body" sz="quarter" idx="10"/>
          </p:nvPr>
        </p:nvSpPr>
        <p:spPr>
          <a:xfrm>
            <a:off x="479611" y="1869140"/>
            <a:ext cx="7847959" cy="4120179"/>
          </a:xfrm>
        </p:spPr>
        <p:txBody>
          <a:bodyPr>
            <a:normAutofit/>
          </a:bodyPr>
          <a:lstStyle/>
          <a:p>
            <a:pPr marL="0" indent="0">
              <a:lnSpc>
                <a:spcPct val="114000"/>
              </a:lnSpc>
              <a:spcBef>
                <a:spcPts val="0"/>
              </a:spcBef>
              <a:spcAft>
                <a:spcPts val="600"/>
              </a:spcAft>
              <a:buNone/>
            </a:pPr>
            <a:r>
              <a:rPr lang="en-US" dirty="0"/>
              <a:t>The information provided in this training does not constitute a formal endorsement of any company, its products, or services by the Air Force. Specifically, the appearance or use of external hyperlinks does not constitute endorsement by the Air Force of the linked websites, or the information, products, or services contained therein. The Air Force does not exercise any editorial control over the information they may find at these locations. This information provides informational resource material to assist military personnel and their families and to assist in identifying or exploring resources and options.</a:t>
            </a:r>
          </a:p>
        </p:txBody>
      </p:sp>
    </p:spTree>
    <p:extLst>
      <p:ext uri="{BB962C8B-B14F-4D97-AF65-F5344CB8AC3E}">
        <p14:creationId xmlns:p14="http://schemas.microsoft.com/office/powerpoint/2010/main" val="15669646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4256310061"/>
              </p:ext>
            </p:extLst>
          </p:nvPr>
        </p:nvGraphicFramePr>
        <p:xfrm>
          <a:off x="1385046" y="1796142"/>
          <a:ext cx="6131859" cy="3523128"/>
        </p:xfrm>
        <a:graphic>
          <a:graphicData uri="http://schemas.openxmlformats.org/drawingml/2006/table">
            <a:tbl>
              <a:tblPr firstRow="1" firstCol="1" bandRow="1">
                <a:tableStyleId>{5C22544A-7EE6-4342-B048-85BDC9FD1C3A}</a:tableStyleId>
              </a:tblPr>
              <a:tblGrid>
                <a:gridCol w="874060">
                  <a:extLst>
                    <a:ext uri="{9D8B030D-6E8A-4147-A177-3AD203B41FA5}">
                      <a16:colId xmlns:a16="http://schemas.microsoft.com/office/drawing/2014/main" val="20000"/>
                    </a:ext>
                  </a:extLst>
                </a:gridCol>
                <a:gridCol w="3630706">
                  <a:extLst>
                    <a:ext uri="{9D8B030D-6E8A-4147-A177-3AD203B41FA5}">
                      <a16:colId xmlns:a16="http://schemas.microsoft.com/office/drawing/2014/main" val="20001"/>
                    </a:ext>
                  </a:extLst>
                </a:gridCol>
                <a:gridCol w="1627093">
                  <a:extLst>
                    <a:ext uri="{9D8B030D-6E8A-4147-A177-3AD203B41FA5}">
                      <a16:colId xmlns:a16="http://schemas.microsoft.com/office/drawing/2014/main" val="20002"/>
                    </a:ext>
                  </a:extLst>
                </a:gridCol>
              </a:tblGrid>
              <a:tr h="1358318">
                <a:tc>
                  <a:txBody>
                    <a:bodyPr/>
                    <a:lstStyle/>
                    <a:p>
                      <a:pPr marL="0" marR="0">
                        <a:lnSpc>
                          <a:spcPct val="115000"/>
                        </a:lnSpc>
                        <a:spcBef>
                          <a:spcPts val="0"/>
                        </a:spcBef>
                        <a:spcAft>
                          <a:spcPts val="0"/>
                        </a:spcAft>
                      </a:pPr>
                      <a:r>
                        <a:rPr lang="en-US" sz="2000" dirty="0">
                          <a:effectLst/>
                        </a:rPr>
                        <a:t>Points</a:t>
                      </a: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000" dirty="0">
                          <a:effectLst/>
                        </a:rPr>
                        <a:t>Expense</a:t>
                      </a: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15000"/>
                        </a:lnSpc>
                        <a:spcBef>
                          <a:spcPts val="0"/>
                        </a:spcBef>
                        <a:spcAft>
                          <a:spcPts val="0"/>
                        </a:spcAft>
                      </a:pPr>
                      <a:r>
                        <a:rPr lang="en-US" sz="2000" dirty="0">
                          <a:effectLst/>
                        </a:rPr>
                        <a:t>Estimated First-Year Expenditure</a:t>
                      </a: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432962">
                <a:tc>
                  <a:txBody>
                    <a:bodyPr/>
                    <a:lstStyle/>
                    <a:p>
                      <a:pPr marL="0" marR="0" algn="ctr">
                        <a:lnSpc>
                          <a:spcPct val="115000"/>
                        </a:lnSpc>
                        <a:spcBef>
                          <a:spcPts val="0"/>
                        </a:spcBef>
                        <a:spcAft>
                          <a:spcPts val="0"/>
                        </a:spcAft>
                      </a:pPr>
                      <a:r>
                        <a:rPr lang="en-US" sz="2000" dirty="0">
                          <a:effectLst/>
                        </a:rPr>
                        <a:t>5</a:t>
                      </a: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000" dirty="0">
                          <a:effectLst/>
                        </a:rPr>
                        <a:t>Child care</a:t>
                      </a: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15000"/>
                        </a:lnSpc>
                        <a:spcBef>
                          <a:spcPts val="0"/>
                        </a:spcBef>
                        <a:spcAft>
                          <a:spcPts val="0"/>
                        </a:spcAft>
                      </a:pPr>
                      <a:r>
                        <a:rPr lang="en-US" sz="2000" dirty="0">
                          <a:effectLst/>
                        </a:rPr>
                        <a:t>$10,000</a:t>
                      </a: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432962">
                <a:tc>
                  <a:txBody>
                    <a:bodyPr/>
                    <a:lstStyle/>
                    <a:p>
                      <a:pPr marL="0" marR="0" algn="ctr">
                        <a:lnSpc>
                          <a:spcPct val="115000"/>
                        </a:lnSpc>
                        <a:spcBef>
                          <a:spcPts val="0"/>
                        </a:spcBef>
                        <a:spcAft>
                          <a:spcPts val="0"/>
                        </a:spcAft>
                      </a:pPr>
                      <a:r>
                        <a:rPr lang="en-US" sz="2000" dirty="0">
                          <a:effectLst/>
                        </a:rPr>
                        <a:t>4</a:t>
                      </a: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000" dirty="0">
                          <a:effectLst/>
                        </a:rPr>
                        <a:t>Unpaid parental leave</a:t>
                      </a: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15000"/>
                        </a:lnSpc>
                        <a:spcBef>
                          <a:spcPts val="0"/>
                        </a:spcBef>
                        <a:spcAft>
                          <a:spcPts val="0"/>
                        </a:spcAft>
                      </a:pPr>
                      <a:r>
                        <a:rPr lang="en-US" sz="2000" dirty="0">
                          <a:effectLst/>
                        </a:rPr>
                        <a:t>$7,000</a:t>
                      </a: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432962">
                <a:tc>
                  <a:txBody>
                    <a:bodyPr/>
                    <a:lstStyle/>
                    <a:p>
                      <a:pPr marL="0" marR="0" algn="ctr">
                        <a:lnSpc>
                          <a:spcPct val="115000"/>
                        </a:lnSpc>
                        <a:spcBef>
                          <a:spcPts val="0"/>
                        </a:spcBef>
                        <a:spcAft>
                          <a:spcPts val="0"/>
                        </a:spcAft>
                      </a:pPr>
                      <a:r>
                        <a:rPr lang="en-US" sz="2000" dirty="0">
                          <a:effectLst/>
                        </a:rPr>
                        <a:t>3</a:t>
                      </a: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000" dirty="0">
                          <a:effectLst/>
                        </a:rPr>
                        <a:t>Formula</a:t>
                      </a: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15000"/>
                        </a:lnSpc>
                        <a:spcBef>
                          <a:spcPts val="0"/>
                        </a:spcBef>
                        <a:spcAft>
                          <a:spcPts val="0"/>
                        </a:spcAft>
                      </a:pPr>
                      <a:r>
                        <a:rPr lang="en-US" sz="2000" dirty="0">
                          <a:effectLst/>
                        </a:rPr>
                        <a:t>$1,560</a:t>
                      </a: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432962">
                <a:tc>
                  <a:txBody>
                    <a:bodyPr/>
                    <a:lstStyle/>
                    <a:p>
                      <a:pPr marL="0" marR="0" algn="ctr">
                        <a:lnSpc>
                          <a:spcPct val="115000"/>
                        </a:lnSpc>
                        <a:spcBef>
                          <a:spcPts val="0"/>
                        </a:spcBef>
                        <a:spcAft>
                          <a:spcPts val="0"/>
                        </a:spcAft>
                      </a:pPr>
                      <a:r>
                        <a:rPr lang="en-US" sz="2000" dirty="0">
                          <a:effectLst/>
                        </a:rPr>
                        <a:t>2</a:t>
                      </a: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000" dirty="0">
                          <a:effectLst/>
                        </a:rPr>
                        <a:t>Baby gear</a:t>
                      </a: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15000"/>
                        </a:lnSpc>
                        <a:spcBef>
                          <a:spcPts val="0"/>
                        </a:spcBef>
                        <a:spcAft>
                          <a:spcPts val="0"/>
                        </a:spcAft>
                      </a:pPr>
                      <a:r>
                        <a:rPr lang="en-US" sz="2000" dirty="0">
                          <a:effectLst/>
                        </a:rPr>
                        <a:t>$1,350</a:t>
                      </a: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432962">
                <a:tc>
                  <a:txBody>
                    <a:bodyPr/>
                    <a:lstStyle/>
                    <a:p>
                      <a:pPr marL="0" marR="0" algn="ctr">
                        <a:lnSpc>
                          <a:spcPct val="115000"/>
                        </a:lnSpc>
                        <a:spcBef>
                          <a:spcPts val="0"/>
                        </a:spcBef>
                        <a:spcAft>
                          <a:spcPts val="0"/>
                        </a:spcAft>
                      </a:pPr>
                      <a:r>
                        <a:rPr lang="en-US" sz="2000" dirty="0">
                          <a:effectLst/>
                        </a:rPr>
                        <a:t>1</a:t>
                      </a: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000" dirty="0">
                          <a:effectLst/>
                        </a:rPr>
                        <a:t>Diapers and wipes</a:t>
                      </a: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15000"/>
                        </a:lnSpc>
                        <a:spcBef>
                          <a:spcPts val="0"/>
                        </a:spcBef>
                        <a:spcAft>
                          <a:spcPts val="0"/>
                        </a:spcAft>
                      </a:pPr>
                      <a:r>
                        <a:rPr lang="en-US" sz="2000" dirty="0">
                          <a:effectLst/>
                        </a:rPr>
                        <a:t>$1,000</a:t>
                      </a: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bl>
          </a:graphicData>
        </a:graphic>
      </p:graphicFrame>
      <p:pic>
        <p:nvPicPr>
          <p:cNvPr id="3" name="Picture 2">
            <a:extLst>
              <a:ext uri="{FF2B5EF4-FFF2-40B4-BE49-F238E27FC236}">
                <a16:creationId xmlns:a16="http://schemas.microsoft.com/office/drawing/2014/main" id="{BE909E78-F234-164D-A5FA-48F47F2A62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934" b="6934"/>
          <a:stretch/>
        </p:blipFill>
        <p:spPr>
          <a:xfrm>
            <a:off x="1385046" y="1796143"/>
            <a:ext cx="6131859" cy="3523128"/>
          </a:xfrm>
          <a:prstGeom prst="rect">
            <a:avLst/>
          </a:prstGeom>
        </p:spPr>
      </p:pic>
      <p:sp>
        <p:nvSpPr>
          <p:cNvPr id="4" name="Text Placeholder 3"/>
          <p:cNvSpPr>
            <a:spLocks noGrp="1"/>
          </p:cNvSpPr>
          <p:nvPr>
            <p:ph type="body" sz="quarter" idx="10"/>
          </p:nvPr>
        </p:nvSpPr>
        <p:spPr/>
        <p:txBody>
          <a:bodyPr/>
          <a:lstStyle/>
          <a:p>
            <a:r>
              <a:rPr lang="en-US" dirty="0"/>
              <a:t>Growing Family Feud!</a:t>
            </a:r>
          </a:p>
        </p:txBody>
      </p:sp>
    </p:spTree>
    <p:extLst>
      <p:ext uri="{BB962C8B-B14F-4D97-AF65-F5344CB8AC3E}">
        <p14:creationId xmlns:p14="http://schemas.microsoft.com/office/powerpoint/2010/main" val="2259647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3272" y="1041400"/>
            <a:ext cx="4267200" cy="1789502"/>
          </a:xfrm>
        </p:spPr>
        <p:txBody>
          <a:bodyPr>
            <a:normAutofit/>
          </a:bodyPr>
          <a:lstStyle/>
          <a:p>
            <a:r>
              <a:rPr lang="en-US" dirty="0"/>
              <a:t>Financial Readiness for New Child Expenses</a:t>
            </a:r>
          </a:p>
        </p:txBody>
      </p:sp>
      <p:sp>
        <p:nvSpPr>
          <p:cNvPr id="4" name="Text Placeholder 3"/>
          <p:cNvSpPr>
            <a:spLocks noGrp="1"/>
          </p:cNvSpPr>
          <p:nvPr>
            <p:ph type="body" sz="quarter" idx="4294967295"/>
          </p:nvPr>
        </p:nvSpPr>
        <p:spPr>
          <a:xfrm>
            <a:off x="4840414" y="2830902"/>
            <a:ext cx="4270057" cy="2752318"/>
          </a:xfrm>
        </p:spPr>
        <p:txBody>
          <a:bodyPr>
            <a:normAutofit/>
          </a:bodyPr>
          <a:lstStyle/>
          <a:p>
            <a:pPr>
              <a:buFont typeface="Arial" panose="020B0604020202020204" pitchFamily="34" charset="0"/>
              <a:buChar char="›"/>
            </a:pPr>
            <a:r>
              <a:rPr lang="en-US" sz="2400" dirty="0"/>
              <a:t>Reduce Debt</a:t>
            </a:r>
          </a:p>
          <a:p>
            <a:pPr>
              <a:buFont typeface="Arial" panose="020B0604020202020204" pitchFamily="34" charset="0"/>
              <a:buChar char="›"/>
            </a:pPr>
            <a:r>
              <a:rPr lang="en-US" sz="2400" dirty="0"/>
              <a:t>Limit Anticipatory Spending</a:t>
            </a:r>
          </a:p>
          <a:p>
            <a:pPr>
              <a:buFont typeface="Arial" panose="020B0604020202020204" pitchFamily="34" charset="0"/>
              <a:buChar char="›"/>
            </a:pPr>
            <a:r>
              <a:rPr lang="en-US" sz="2400" dirty="0"/>
              <a:t>Adjust Student Loans</a:t>
            </a:r>
          </a:p>
          <a:p>
            <a:pPr>
              <a:buFont typeface="Arial" panose="020B0604020202020204" pitchFamily="34" charset="0"/>
              <a:buChar char="›"/>
            </a:pPr>
            <a:r>
              <a:rPr lang="en-US" sz="2400" dirty="0"/>
              <a:t>Practice “Baby Normal”</a:t>
            </a:r>
          </a:p>
        </p:txBody>
      </p:sp>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5989320"/>
            <a:ext cx="9143999" cy="944880"/>
          </a:xfrm>
          <a:prstGeom prst="rect">
            <a:avLst/>
          </a:prstGeom>
        </p:spPr>
      </p:pic>
      <p:sp>
        <p:nvSpPr>
          <p:cNvPr id="13" name="Slide Number Placeholder 5"/>
          <p:cNvSpPr txBox="1">
            <a:spLocks/>
          </p:cNvSpPr>
          <p:nvPr/>
        </p:nvSpPr>
        <p:spPr>
          <a:xfrm>
            <a:off x="6976872" y="6111875"/>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solidFill>
                <a:schemeClr val="tx1"/>
              </a:solidFill>
            </a:endParaRPr>
          </a:p>
        </p:txBody>
      </p:sp>
      <p:sp>
        <p:nvSpPr>
          <p:cNvPr id="3" name="TextBox 2"/>
          <p:cNvSpPr txBox="1"/>
          <p:nvPr/>
        </p:nvSpPr>
        <p:spPr>
          <a:xfrm>
            <a:off x="2385391" y="3567424"/>
            <a:ext cx="1510748" cy="1033745"/>
          </a:xfrm>
          <a:prstGeom prst="rect">
            <a:avLst/>
          </a:prstGeom>
          <a:noFill/>
        </p:spPr>
        <p:txBody>
          <a:bodyPr wrap="square" rtlCol="0">
            <a:spAutoFit/>
          </a:bodyPr>
          <a:lstStyle/>
          <a:p>
            <a:pPr algn="ctr">
              <a:lnSpc>
                <a:spcPct val="114000"/>
              </a:lnSpc>
            </a:pPr>
            <a:r>
              <a:rPr lang="en-US" sz="2800" dirty="0">
                <a:solidFill>
                  <a:schemeClr val="bg1"/>
                </a:solidFill>
                <a:latin typeface="Arial" panose="020B0604020202020204" pitchFamily="34" charset="0"/>
                <a:cs typeface="Arial" panose="020B0604020202020204" pitchFamily="34" charset="0"/>
              </a:rPr>
              <a:t>Baby Inbound</a:t>
            </a:r>
          </a:p>
        </p:txBody>
      </p:sp>
    </p:spTree>
    <p:custDataLst>
      <p:tags r:id="rId1"/>
    </p:custDataLst>
    <p:extLst>
      <p:ext uri="{BB962C8B-B14F-4D97-AF65-F5344CB8AC3E}">
        <p14:creationId xmlns:p14="http://schemas.microsoft.com/office/powerpoint/2010/main" val="688765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4912"/>
            <a:ext cx="8229600" cy="1143000"/>
          </a:xfrm>
        </p:spPr>
        <p:txBody>
          <a:bodyPr/>
          <a:lstStyle/>
          <a:p>
            <a:r>
              <a:rPr lang="en-US" dirty="0"/>
              <a:t>Reduce Debt</a:t>
            </a:r>
          </a:p>
        </p:txBody>
      </p:sp>
      <p:sp>
        <p:nvSpPr>
          <p:cNvPr id="9" name="Text Placeholder 4">
            <a:extLst>
              <a:ext uri="{FF2B5EF4-FFF2-40B4-BE49-F238E27FC236}">
                <a16:creationId xmlns:a16="http://schemas.microsoft.com/office/drawing/2014/main" id="{8ACC5FEB-BC2E-4636-968D-A1184020F679}"/>
              </a:ext>
            </a:extLst>
          </p:cNvPr>
          <p:cNvSpPr>
            <a:spLocks noGrp="1"/>
          </p:cNvSpPr>
          <p:nvPr>
            <p:ph type="body" sz="half" idx="4294967295"/>
          </p:nvPr>
        </p:nvSpPr>
        <p:spPr>
          <a:xfrm>
            <a:off x="512497" y="4947322"/>
            <a:ext cx="8229599" cy="2429214"/>
          </a:xfrm>
          <a:prstGeom prst="rect">
            <a:avLst/>
          </a:prstGeom>
        </p:spPr>
        <p:txBody>
          <a:bodyPr vert="horz" lIns="91440" tIns="45720" rIns="91440" bIns="45720" rtlCol="0">
            <a:normAutofit/>
          </a:bodyPr>
          <a:lstStyle/>
          <a:p>
            <a:pPr marL="285750" indent="-285750">
              <a:lnSpc>
                <a:spcPct val="114000"/>
              </a:lnSpc>
              <a:spcBef>
                <a:spcPts val="0"/>
              </a:spcBef>
              <a:spcAft>
                <a:spcPts val="600"/>
              </a:spcAft>
              <a:buFontTx/>
              <a:buBlip>
                <a:blip r:embed="rId4"/>
              </a:buBlip>
            </a:pPr>
            <a:r>
              <a:rPr lang="en-US" sz="2000" dirty="0"/>
              <a:t>Money spent on debt service cannot be used for current expenses.</a:t>
            </a:r>
          </a:p>
          <a:p>
            <a:pPr marL="285750" indent="-285750">
              <a:lnSpc>
                <a:spcPct val="114000"/>
              </a:lnSpc>
              <a:spcBef>
                <a:spcPts val="0"/>
              </a:spcBef>
              <a:spcAft>
                <a:spcPts val="600"/>
              </a:spcAft>
              <a:buFontTx/>
              <a:buBlip>
                <a:blip r:embed="rId4"/>
              </a:buBlip>
            </a:pPr>
            <a:r>
              <a:rPr lang="en-US" sz="2000" dirty="0"/>
              <a:t>Your A&amp;FRC offers personal financial counseling and education.</a:t>
            </a:r>
          </a:p>
        </p:txBody>
      </p:sp>
      <p:pic>
        <p:nvPicPr>
          <p:cNvPr id="6" name="Picture 5">
            <a:extLst>
              <a:ext uri="{FF2B5EF4-FFF2-40B4-BE49-F238E27FC236}">
                <a16:creationId xmlns:a16="http://schemas.microsoft.com/office/drawing/2014/main" id="{8029CAC7-55DC-4683-B17C-5EE9B4AF890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884" b="92706" l="10000" r="96682">
                        <a14:foregroundMark x1="43273" y1="19768" x2="40273" y2="23177"/>
                        <a14:foregroundMark x1="45955" y1="18609" x2="50636" y2="27948"/>
                        <a14:foregroundMark x1="37864" y1="28494" x2="37364" y2="38378"/>
                        <a14:foregroundMark x1="48591" y1="37628" x2="49000" y2="39127"/>
                        <a14:foregroundMark x1="47955" y1="37969" x2="48364" y2="39673"/>
                        <a14:foregroundMark x1="40591" y1="21336" x2="38455" y2="27335"/>
                      </a14:backgroundRemoval>
                    </a14:imgEffect>
                  </a14:imgLayer>
                </a14:imgProps>
              </a:ext>
              <a:ext uri="{28A0092B-C50C-407E-A947-70E740481C1C}">
                <a14:useLocalDpi xmlns:a14="http://schemas.microsoft.com/office/drawing/2010/main" val="0"/>
              </a:ext>
            </a:extLst>
          </a:blip>
          <a:srcRect l="12592" t="14718" b="6517"/>
          <a:stretch/>
        </p:blipFill>
        <p:spPr>
          <a:xfrm>
            <a:off x="1512729" y="1168906"/>
            <a:ext cx="6146157" cy="3692324"/>
          </a:xfrm>
          <a:prstGeom prst="rect">
            <a:avLst/>
          </a:prstGeom>
        </p:spPr>
      </p:pic>
    </p:spTree>
    <p:custDataLst>
      <p:tags r:id="rId1"/>
    </p:custDataLst>
    <p:extLst>
      <p:ext uri="{BB962C8B-B14F-4D97-AF65-F5344CB8AC3E}">
        <p14:creationId xmlns:p14="http://schemas.microsoft.com/office/powerpoint/2010/main" val="2274327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down)">
                                      <p:cBhvr>
                                        <p:cTn id="1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4912"/>
            <a:ext cx="8229600" cy="1143000"/>
          </a:xfrm>
        </p:spPr>
        <p:txBody>
          <a:bodyPr/>
          <a:lstStyle/>
          <a:p>
            <a:r>
              <a:rPr lang="en-US" dirty="0"/>
              <a:t>Adjust Student Loans</a:t>
            </a:r>
          </a:p>
        </p:txBody>
      </p:sp>
      <p:sp>
        <p:nvSpPr>
          <p:cNvPr id="9" name="Text Placeholder 4">
            <a:extLst>
              <a:ext uri="{FF2B5EF4-FFF2-40B4-BE49-F238E27FC236}">
                <a16:creationId xmlns:a16="http://schemas.microsoft.com/office/drawing/2014/main" id="{8ACC5FEB-BC2E-4636-968D-A1184020F679}"/>
              </a:ext>
            </a:extLst>
          </p:cNvPr>
          <p:cNvSpPr>
            <a:spLocks noGrp="1"/>
          </p:cNvSpPr>
          <p:nvPr>
            <p:ph type="body" sz="half" idx="4294967295"/>
          </p:nvPr>
        </p:nvSpPr>
        <p:spPr>
          <a:xfrm>
            <a:off x="3535401" y="1763063"/>
            <a:ext cx="5784574" cy="2429214"/>
          </a:xfrm>
          <a:prstGeom prst="rect">
            <a:avLst/>
          </a:prstGeom>
        </p:spPr>
        <p:txBody>
          <a:bodyPr vert="horz" lIns="91440" tIns="45720" rIns="91440" bIns="45720" rtlCol="0">
            <a:normAutofit lnSpcReduction="10000"/>
          </a:bodyPr>
          <a:lstStyle/>
          <a:p>
            <a:pPr marL="285750" indent="-285750">
              <a:lnSpc>
                <a:spcPct val="114000"/>
              </a:lnSpc>
              <a:spcBef>
                <a:spcPts val="0"/>
              </a:spcBef>
              <a:spcAft>
                <a:spcPts val="600"/>
              </a:spcAft>
              <a:buFontTx/>
              <a:buBlip>
                <a:blip r:embed="rId4"/>
              </a:buBlip>
            </a:pPr>
            <a:r>
              <a:rPr lang="en-US" sz="2000" dirty="0"/>
              <a:t>Investigate </a:t>
            </a:r>
            <a:r>
              <a:rPr lang="en-US" sz="2000" i="1" dirty="0"/>
              <a:t>income-driven repayment </a:t>
            </a:r>
            <a:r>
              <a:rPr lang="en-US" sz="2000" dirty="0"/>
              <a:t>plans.</a:t>
            </a:r>
          </a:p>
          <a:p>
            <a:pPr marL="285750" indent="-285750">
              <a:lnSpc>
                <a:spcPct val="114000"/>
              </a:lnSpc>
              <a:spcBef>
                <a:spcPts val="0"/>
              </a:spcBef>
              <a:spcAft>
                <a:spcPts val="600"/>
              </a:spcAft>
              <a:buFontTx/>
              <a:buBlip>
                <a:blip r:embed="rId4"/>
              </a:buBlip>
            </a:pPr>
            <a:r>
              <a:rPr lang="en-US" sz="2000" dirty="0"/>
              <a:t>Check availability of the </a:t>
            </a:r>
            <a:r>
              <a:rPr lang="en-US" sz="2000" i="1" dirty="0"/>
              <a:t>Public Service Loan Forgiveness </a:t>
            </a:r>
            <a:r>
              <a:rPr lang="en-US" sz="2000" dirty="0"/>
              <a:t>program.</a:t>
            </a:r>
          </a:p>
          <a:p>
            <a:pPr marL="285750" indent="-285750">
              <a:lnSpc>
                <a:spcPct val="114000"/>
              </a:lnSpc>
              <a:spcBef>
                <a:spcPts val="0"/>
              </a:spcBef>
              <a:spcAft>
                <a:spcPts val="600"/>
              </a:spcAft>
              <a:buFontTx/>
              <a:buBlip>
                <a:blip r:embed="rId4"/>
              </a:buBlip>
            </a:pPr>
            <a:r>
              <a:rPr lang="en-US" sz="2000" dirty="0"/>
              <a:t>Different loans offer different terms.</a:t>
            </a:r>
          </a:p>
          <a:p>
            <a:pPr marL="285750" indent="-285750">
              <a:lnSpc>
                <a:spcPct val="114000"/>
              </a:lnSpc>
              <a:spcBef>
                <a:spcPts val="0"/>
              </a:spcBef>
              <a:spcAft>
                <a:spcPts val="600"/>
              </a:spcAft>
              <a:buFontTx/>
              <a:buBlip>
                <a:blip r:embed="rId4"/>
              </a:buBlip>
            </a:pPr>
            <a:r>
              <a:rPr lang="en-US" sz="2000" dirty="0"/>
              <a:t>Use estimator tool for income scenarios.</a:t>
            </a:r>
          </a:p>
          <a:p>
            <a:pPr marL="285750" indent="-285750">
              <a:lnSpc>
                <a:spcPct val="114000"/>
              </a:lnSpc>
              <a:spcBef>
                <a:spcPts val="0"/>
              </a:spcBef>
              <a:spcAft>
                <a:spcPts val="600"/>
              </a:spcAft>
              <a:buFontTx/>
              <a:buBlip>
                <a:blip r:embed="rId4"/>
              </a:buBlip>
            </a:pPr>
            <a:r>
              <a:rPr lang="en-US" sz="2000" dirty="0"/>
              <a:t>Always work through your loan servicer.</a:t>
            </a:r>
          </a:p>
        </p:txBody>
      </p:sp>
      <p:pic>
        <p:nvPicPr>
          <p:cNvPr id="4" name="Picture 3">
            <a:extLst>
              <a:ext uri="{FF2B5EF4-FFF2-40B4-BE49-F238E27FC236}">
                <a16:creationId xmlns:a16="http://schemas.microsoft.com/office/drawing/2014/main" id="{7FBBF3BF-78C9-449C-A8E4-CE6CBC0614F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193" r="53696"/>
          <a:stretch/>
        </p:blipFill>
        <p:spPr>
          <a:xfrm>
            <a:off x="-129096" y="1287081"/>
            <a:ext cx="3597966" cy="5166488"/>
          </a:xfrm>
          <a:prstGeom prst="rect">
            <a:avLst/>
          </a:prstGeom>
        </p:spPr>
      </p:pic>
      <p:sp>
        <p:nvSpPr>
          <p:cNvPr id="5" name="Rectangle 4">
            <a:hlinkClick r:id="rId6"/>
            <a:extLst>
              <a:ext uri="{FF2B5EF4-FFF2-40B4-BE49-F238E27FC236}">
                <a16:creationId xmlns:a16="http://schemas.microsoft.com/office/drawing/2014/main" id="{45C165BF-2206-4A33-ACB0-7044802D798E}"/>
              </a:ext>
            </a:extLst>
          </p:cNvPr>
          <p:cNvSpPr/>
          <p:nvPr/>
        </p:nvSpPr>
        <p:spPr>
          <a:xfrm>
            <a:off x="3552894" y="4280001"/>
            <a:ext cx="5489506" cy="338554"/>
          </a:xfrm>
          <a:prstGeom prst="rect">
            <a:avLst/>
          </a:prstGeom>
        </p:spPr>
        <p:txBody>
          <a:bodyPr wrap="square">
            <a:spAutoFit/>
          </a:bodyPr>
          <a:lstStyle/>
          <a:p>
            <a:r>
              <a:rPr lang="en-US" sz="1600" dirty="0">
                <a:hlinkClick r:id="rId7"/>
              </a:rPr>
              <a:t>https://studentaid.gov/manage-loans/repayment/plans</a:t>
            </a:r>
            <a:endParaRPr lang="en-US" sz="1600" dirty="0"/>
          </a:p>
        </p:txBody>
      </p:sp>
    </p:spTree>
    <p:custDataLst>
      <p:tags r:id="rId1"/>
    </p:custDataLst>
    <p:extLst>
      <p:ext uri="{BB962C8B-B14F-4D97-AF65-F5344CB8AC3E}">
        <p14:creationId xmlns:p14="http://schemas.microsoft.com/office/powerpoint/2010/main" val="2012580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Limit Anticipatory Spending</a:t>
            </a:r>
          </a:p>
        </p:txBody>
      </p:sp>
      <p:sp>
        <p:nvSpPr>
          <p:cNvPr id="6" name="Text Placeholder 5"/>
          <p:cNvSpPr>
            <a:spLocks noGrp="1"/>
          </p:cNvSpPr>
          <p:nvPr>
            <p:ph type="body" sz="quarter" idx="10"/>
          </p:nvPr>
        </p:nvSpPr>
        <p:spPr>
          <a:xfrm>
            <a:off x="457200" y="5070229"/>
            <a:ext cx="8037841" cy="588713"/>
          </a:xfrm>
        </p:spPr>
        <p:txBody>
          <a:bodyPr>
            <a:normAutofit/>
          </a:bodyPr>
          <a:lstStyle/>
          <a:p>
            <a:r>
              <a:rPr lang="en-US" dirty="0"/>
              <a:t>Unless child safety is at stake, delay these major purchases.</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8478" y="1908313"/>
            <a:ext cx="3554698" cy="2671241"/>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1949" b="19283"/>
          <a:stretch/>
        </p:blipFill>
        <p:spPr>
          <a:xfrm>
            <a:off x="567746" y="1908313"/>
            <a:ext cx="4385571" cy="2671241"/>
          </a:xfrm>
          <a:prstGeom prst="rect">
            <a:avLst/>
          </a:prstGeom>
        </p:spPr>
      </p:pic>
    </p:spTree>
    <p:custDataLst>
      <p:tags r:id="rId1"/>
    </p:custDataLst>
    <p:extLst>
      <p:ext uri="{BB962C8B-B14F-4D97-AF65-F5344CB8AC3E}">
        <p14:creationId xmlns:p14="http://schemas.microsoft.com/office/powerpoint/2010/main" val="3919567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540EF38-9231-4481-88FD-E0E6439DECAE}"/>
              </a:ext>
            </a:extLst>
          </p:cNvPr>
          <p:cNvSpPr>
            <a:spLocks noGrp="1"/>
          </p:cNvSpPr>
          <p:nvPr>
            <p:ph type="body" sz="half" idx="2"/>
          </p:nvPr>
        </p:nvSpPr>
        <p:spPr/>
        <p:txBody>
          <a:bodyPr>
            <a:normAutofit/>
          </a:bodyPr>
          <a:lstStyle/>
          <a:p>
            <a:pPr>
              <a:lnSpc>
                <a:spcPct val="124000"/>
              </a:lnSpc>
            </a:pPr>
            <a:r>
              <a:rPr lang="en-US" dirty="0"/>
              <a:t>Adjusting to major financial changes takes at least three months.</a:t>
            </a:r>
          </a:p>
          <a:p>
            <a:pPr>
              <a:lnSpc>
                <a:spcPct val="124000"/>
              </a:lnSpc>
            </a:pPr>
            <a:r>
              <a:rPr lang="en-US" dirty="0"/>
              <a:t>Test drive a new spending plan as if baby has arrived and adjust as needed.</a:t>
            </a:r>
          </a:p>
          <a:p>
            <a:pPr>
              <a:lnSpc>
                <a:spcPct val="124000"/>
              </a:lnSpc>
            </a:pPr>
            <a:r>
              <a:rPr lang="en-US" dirty="0"/>
              <a:t>Surpluses can be used to reduce debt, save, or invest.</a:t>
            </a:r>
          </a:p>
        </p:txBody>
      </p:sp>
      <p:sp>
        <p:nvSpPr>
          <p:cNvPr id="2" name="Title 1"/>
          <p:cNvSpPr>
            <a:spLocks noGrp="1"/>
          </p:cNvSpPr>
          <p:nvPr>
            <p:ph type="title"/>
          </p:nvPr>
        </p:nvSpPr>
        <p:spPr/>
        <p:txBody>
          <a:bodyPr/>
          <a:lstStyle/>
          <a:p>
            <a:r>
              <a:rPr lang="en-US" dirty="0"/>
              <a:t>Practice “Baby Normal”</a:t>
            </a:r>
          </a:p>
        </p:txBody>
      </p:sp>
      <p:pic>
        <p:nvPicPr>
          <p:cNvPr id="4" name="Picture Placeholder 3"/>
          <p:cNvPicPr>
            <a:picLocks noGrp="1" noChangeAspect="1"/>
          </p:cNvPicPr>
          <p:nvPr>
            <p:ph type="pic" idx="1"/>
          </p:nvPr>
        </p:nvPicPr>
        <p:blipFill rotWithShape="1">
          <a:blip r:embed="rId4" cstate="print">
            <a:extLst>
              <a:ext uri="{28A0092B-C50C-407E-A947-70E740481C1C}">
                <a14:useLocalDpi xmlns:a14="http://schemas.microsoft.com/office/drawing/2010/main" val="0"/>
              </a:ext>
            </a:extLst>
          </a:blip>
          <a:srcRect l="5558" r="20809"/>
          <a:stretch/>
        </p:blipFill>
        <p:spPr>
          <a:xfrm>
            <a:off x="5105399" y="1905000"/>
            <a:ext cx="4038602" cy="3657600"/>
          </a:xfrm>
        </p:spPr>
      </p:pic>
    </p:spTree>
    <p:custDataLst>
      <p:tags r:id="rId1"/>
    </p:custDataLst>
    <p:extLst>
      <p:ext uri="{BB962C8B-B14F-4D97-AF65-F5344CB8AC3E}">
        <p14:creationId xmlns:p14="http://schemas.microsoft.com/office/powerpoint/2010/main" val="642620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DESIGN_ID_OFFICE THEME" val="twwumpwC"/>
  <p:tag name="ARTICULATE_SLIDE_COUNT" val="2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2">
      <a:dk1>
        <a:srgbClr val="1F3D7B"/>
      </a:dk1>
      <a:lt1>
        <a:srgbClr val="FFFFFF"/>
      </a:lt1>
      <a:dk2>
        <a:srgbClr val="277150"/>
      </a:dk2>
      <a:lt2>
        <a:srgbClr val="93A7CB"/>
      </a:lt2>
      <a:accent1>
        <a:srgbClr val="F5A800"/>
      </a:accent1>
      <a:accent2>
        <a:srgbClr val="C8C8C8"/>
      </a:accent2>
      <a:accent3>
        <a:srgbClr val="295670"/>
      </a:accent3>
      <a:accent4>
        <a:srgbClr val="CF8A00"/>
      </a:accent4>
      <a:accent5>
        <a:srgbClr val="929990"/>
      </a:accent5>
      <a:accent6>
        <a:srgbClr val="006E6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C158A3A4616684A88E9126F2D4E17FF" ma:contentTypeVersion="9" ma:contentTypeDescription="Create a new document." ma:contentTypeScope="" ma:versionID="1571f622827832c5e6702ec3945168c5">
  <xsd:schema xmlns:xsd="http://www.w3.org/2001/XMLSchema" xmlns:xs="http://www.w3.org/2001/XMLSchema" xmlns:p="http://schemas.microsoft.com/office/2006/metadata/properties" xmlns:ns2="1fea302b-de5a-45a8-95a4-aeaf94566cc2" xmlns:ns3="37e7d84f-40df-4645-8f21-5085f27789a3" targetNamespace="http://schemas.microsoft.com/office/2006/metadata/properties" ma:root="true" ma:fieldsID="cd3f3c66a53f5fb47956ef4ba5225824" ns2:_="" ns3:_="">
    <xsd:import namespace="1fea302b-de5a-45a8-95a4-aeaf94566cc2"/>
    <xsd:import namespace="37e7d84f-40df-4645-8f21-5085f27789a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DateTaken" minOccurs="0"/>
                <xsd:element ref="ns2:MediaServiceEventHashCode" minOccurs="0"/>
                <xsd:element ref="ns2: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ea302b-de5a-45a8-95a4-aeaf94566cc2"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7e7d84f-40df-4645-8f21-5085f27789a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39DD300-3E6A-46A8-AFC0-710B635EC0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fea302b-de5a-45a8-95a4-aeaf94566cc2"/>
    <ds:schemaRef ds:uri="37e7d84f-40df-4645-8f21-5085f27789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618FCDB-240F-4A7B-B109-D7E474FD27D3}">
  <ds:schemaRefs>
    <ds:schemaRef ds:uri="http://schemas.microsoft.com/office/infopath/2007/PartnerControls"/>
    <ds:schemaRef ds:uri="37e7d84f-40df-4645-8f21-5085f27789a3"/>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1fea302b-de5a-45a8-95a4-aeaf94566cc2"/>
    <ds:schemaRef ds:uri="http://www.w3.org/XML/1998/namespace"/>
    <ds:schemaRef ds:uri="http://purl.org/dc/dcmitype/"/>
  </ds:schemaRefs>
</ds:datastoreItem>
</file>

<file path=customXml/itemProps3.xml><?xml version="1.0" encoding="utf-8"?>
<ds:datastoreItem xmlns:ds="http://schemas.openxmlformats.org/officeDocument/2006/customXml" ds:itemID="{93597AF5-0089-4E22-A152-7E46E9A1820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Default Theme</Template>
  <TotalTime>34760</TotalTime>
  <Words>1004</Words>
  <Application>Microsoft Office PowerPoint</Application>
  <PresentationFormat>On-screen Show (4:3)</PresentationFormat>
  <Paragraphs>195</Paragraphs>
  <Slides>27</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Times Bold Italic</vt:lpstr>
      <vt:lpstr>Times New Roman</vt:lpstr>
      <vt:lpstr>Office Theme</vt:lpstr>
      <vt:lpstr>Welcome to Air Force Financial Readiness: Babies and Budgets</vt:lpstr>
      <vt:lpstr>Agenda</vt:lpstr>
      <vt:lpstr>Disclaimer</vt:lpstr>
      <vt:lpstr>PowerPoint Presentation</vt:lpstr>
      <vt:lpstr>Financial Readiness for New Child Expenses</vt:lpstr>
      <vt:lpstr>Reduce Debt</vt:lpstr>
      <vt:lpstr>Adjust Student Loans</vt:lpstr>
      <vt:lpstr>Limit Anticipatory Spending</vt:lpstr>
      <vt:lpstr>Practice “Baby Normal”</vt:lpstr>
      <vt:lpstr>Summary and Questions</vt:lpstr>
      <vt:lpstr>Money-Saving Strategies for New Parents</vt:lpstr>
      <vt:lpstr>The Price is High!</vt:lpstr>
      <vt:lpstr>Register for Baby’s Needs</vt:lpstr>
      <vt:lpstr>Take Advantage of Freebies</vt:lpstr>
      <vt:lpstr>Look for Gently Used Bargains</vt:lpstr>
      <vt:lpstr>Use Your Military Resources</vt:lpstr>
      <vt:lpstr>Summary and Questions</vt:lpstr>
      <vt:lpstr>Financial Planning for the First Year and Beyond</vt:lpstr>
      <vt:lpstr>Protecting Yourself and Your  Family’s Financial Interests</vt:lpstr>
      <vt:lpstr>Review Insurance - Life</vt:lpstr>
      <vt:lpstr>Review Insurance - Property</vt:lpstr>
      <vt:lpstr>Maintain or Increase Savings </vt:lpstr>
      <vt:lpstr>Invest for College</vt:lpstr>
      <vt:lpstr>Invest for Retirement</vt:lpstr>
      <vt:lpstr>PowerPoint Presentation</vt:lpstr>
      <vt:lpstr>Summary and Questions</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Personal Financial Readiness: Your Pre-Deployment Flight Plan</dc:title>
  <dc:creator>Mary Chapmon</dc:creator>
  <cp:lastModifiedBy>Dobal, Marci A CTR OSD OUSD P-R</cp:lastModifiedBy>
  <cp:revision>230</cp:revision>
  <dcterms:created xsi:type="dcterms:W3CDTF">2017-12-27T14:41:12Z</dcterms:created>
  <dcterms:modified xsi:type="dcterms:W3CDTF">2021-02-24T19:06:54Z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40524B5C-5D18-4536-B63C-CDC078C468E0</vt:lpwstr>
  </property>
  <property fmtid="{D5CDD505-2E9C-101B-9397-08002B2CF9AE}" pid="3" name="ArticulatePath">
    <vt:lpwstr>Pre-Deployment PPT (1-25)</vt:lpwstr>
  </property>
  <property fmtid="{D5CDD505-2E9C-101B-9397-08002B2CF9AE}" pid="4" name="ContentTypeId">
    <vt:lpwstr>0x0101002C158A3A4616684A88E9126F2D4E17FF</vt:lpwstr>
  </property>
</Properties>
</file>